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6" r:id="rId3"/>
    <p:sldId id="276" r:id="rId4"/>
    <p:sldId id="277" r:id="rId5"/>
    <p:sldId id="290" r:id="rId6"/>
    <p:sldId id="289" r:id="rId7"/>
    <p:sldId id="263" r:id="rId8"/>
    <p:sldId id="259" r:id="rId9"/>
    <p:sldId id="278" r:id="rId10"/>
    <p:sldId id="283" r:id="rId11"/>
    <p:sldId id="284" r:id="rId12"/>
    <p:sldId id="282" r:id="rId13"/>
    <p:sldId id="262" r:id="rId14"/>
    <p:sldId id="264" r:id="rId15"/>
    <p:sldId id="279" r:id="rId16"/>
    <p:sldId id="266" r:id="rId17"/>
    <p:sldId id="285" r:id="rId18"/>
    <p:sldId id="288" r:id="rId19"/>
    <p:sldId id="281" r:id="rId20"/>
    <p:sldId id="286" r:id="rId21"/>
    <p:sldId id="280" r:id="rId22"/>
    <p:sldId id="268" r:id="rId23"/>
    <p:sldId id="269" r:id="rId24"/>
    <p:sldId id="287" r:id="rId25"/>
    <p:sldId id="267" r:id="rId26"/>
    <p:sldId id="270" r:id="rId27"/>
    <p:sldId id="272" r:id="rId28"/>
    <p:sldId id="274" r:id="rId29"/>
    <p:sldId id="260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fsQybd2hes5qMfd625ajkgi9x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400"/>
    <a:srgbClr val="FFC600"/>
    <a:srgbClr val="2E2D91"/>
    <a:srgbClr val="2D2D8C"/>
    <a:srgbClr val="3D0845"/>
    <a:srgbClr val="4C3DA8"/>
    <a:srgbClr val="32266B"/>
    <a:srgbClr val="2CB5E0"/>
    <a:srgbClr val="287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/>
    <p:restoredTop sz="84558"/>
  </p:normalViewPr>
  <p:slideViewPr>
    <p:cSldViewPr snapToGrid="0">
      <p:cViewPr varScale="1">
        <p:scale>
          <a:sx n="61" d="100"/>
          <a:sy n="61" d="100"/>
        </p:scale>
        <p:origin x="90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309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PORTADA: CAMBIAR LA FOTOGRAFÍA DE ACUERDO A LA AUTORIDAD DE LA INSTITUCIÓN.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EC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LA FOTOGRAFÍA DEBE REUNIR CRITERIOS ESTÉTICOS Y MOSTRAR LA GESTIÓN DE LA AUTORIDAD EN TERRITORIO.</a:t>
            </a: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2B23E297-A9FE-6C6E-8802-3BAC6D27B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92F3667B-B2AD-089A-7EA1-A6D80EE444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92F3354A-6738-1A2B-DA6B-09D421C0BC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187F2195-22BC-9342-C713-98226EE485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07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53FC7A1D-FD8D-4F73-9B89-608890B34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2B961872-810A-7478-29D3-AF978B5413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1CE52DD4-71C2-BB9B-C9F4-A0C09A77D6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A6C23D43-E7D7-67C9-D631-263351897B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76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3489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C" dirty="0"/>
              <a:t>CONTENIDO: DIAGRAMACIÓN DE DIAPOSITIVA LIBRE. 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COLOCAR </a:t>
            </a:r>
            <a:r>
              <a:rPr lang="es-C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SÓLIDOS, GRÁFICOS, TABLAS E INFOGRAFÍAS QUE PERMITAN COMUNICAR LA INFORMACIÓN DE MANERA CONCISA Y TRANSPARENTE A LA CIUDADANÍA</a:t>
            </a:r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784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F7753EB3-69B8-B4E4-9C73-BAA106C1F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BB5C066C-E9C0-1B47-5F3D-635A6ACED6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28E9CD46-B53F-D441-C210-FA5FA7E653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50EBFCF0-72D1-E642-9256-521FE9B62A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398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938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7EF02D86-0C8E-DFAB-142D-F552EE076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502ECDD7-405D-2564-1591-AB82A305EC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9C53CA6B-0939-3136-2775-83EEC2B7D5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665E6F98-963B-646C-D6CC-CCE8B20801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787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569EE2D1-F914-18A8-C46A-FFD1E3781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A53D02BD-E04F-C754-5E99-40B7F9C53E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D2A6EFE7-3030-F6AA-6587-3F82C69D74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9ACE5A91-F6C4-CB48-CC2A-A4CD2BF7CE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8153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71670068-1F2D-1230-2635-8310124D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E8198A4C-BF77-0151-E9CD-3907BF9FBE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990DFE20-063B-1927-CFE3-E456FC199B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C" dirty="0"/>
              <a:t>CONTENIDO: DIAGRAMACIÓN DE DIAPOSITIVA LIBRE. 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COLOCAR </a:t>
            </a:r>
            <a:r>
              <a:rPr lang="es-C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SÓLIDOS, GRÁFICOS, TABLAS E INFOGRAFÍAS QUE PERMITAN COMUNICAR LA INFORMACIÓN DE MANERA CONCISA Y TRANSPARENTE A LA CIUDADANÍA</a:t>
            </a:r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F90E695E-B456-5487-1F6C-BC14DBDF8B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438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6BBB724A-8E35-A098-6B0F-045406794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6517BBD2-9E67-A98E-B52E-DD00CA2401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0E00360E-5496-8DF5-D9BF-25F4CB842C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B5DE00F6-8D1C-2933-AD69-4CF60AF337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39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9027B2E2-2C1A-D4AA-B5D0-9003AE340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54B1A717-B64A-E346-730C-D28582283D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CD1CF505-6D42-380B-C23F-E9EA946371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5D5C799A-B516-9E9D-4BC9-0933D32AFE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949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67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C" dirty="0"/>
              <a:t>CONTENIDO: DIAGRAMACIÓN DE DIAPOSITIVA LIBRE. 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COLOCAR </a:t>
            </a:r>
            <a:r>
              <a:rPr lang="es-C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SÓLIDOS, GRÁFICOS, TABLAS E INFOGRAFÍAS QUE PERMITAN COMUNICAR LA INFORMACIÓN DE MANERA CONCISA Y TRANSPARENTE A LA CIUDADANÍA</a:t>
            </a:r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4399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DD7422B8-CDA6-25D8-B9AF-399FB7864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65E24804-D8A3-A481-D8F1-4407DE6E21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670A0CCC-A233-83E8-3F94-E32C5C04D4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73BACDB3-CB2A-E9BB-C383-14198B5199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1176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480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2085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43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474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35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36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4E31BA2F-8B28-308D-8F93-7CB93B408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D3791471-C3AC-21C6-2C76-4FF5312537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855D167C-E843-5758-4C93-1070D858A3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7552F243-D8EB-DA00-3B0D-35A8D189F6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912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32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25FE4AB7-8244-88C1-FB2B-FCC895C4D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7143C6B4-90EB-B459-9215-A507822795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A3730692-5BA6-E9E7-AF06-3CC6350353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71F6C7AF-0E4A-8924-20E4-99EAE79728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2398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FE2C2336-7A7C-63F2-7450-5C9029A63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A51DE17D-2F46-AF72-49DF-9A006AD2E2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F2326F1B-E7B0-59DE-FB40-5AF7CA8DE7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945927D2-A4E9-7669-F2B7-571535AE05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186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BD0FD7-81EB-A9DC-C293-DB100A1F6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75" y="4622772"/>
            <a:ext cx="3099872" cy="12006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CECCC0F-18F0-40B9-FA4F-3712F35BE7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49" t="12317" r="18468" b="5865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89F5BCD-CDF8-D836-0DD2-4DB4526BA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6" y="65042"/>
            <a:ext cx="3340898" cy="40655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F1E19C-BA0F-6710-938E-ABBC3826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18" y="4443406"/>
            <a:ext cx="3340897" cy="15474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630044C8-0AF6-F2A1-6BA8-22212C22D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0314245-F52F-5D23-C0E1-22324ED67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119" name="Google Shape;119;p4">
            <a:extLst>
              <a:ext uri="{FF2B5EF4-FFF2-40B4-BE49-F238E27FC236}">
                <a16:creationId xmlns:a16="http://schemas.microsoft.com/office/drawing/2014/main" id="{31088C56-91FC-E1F8-A2E7-FA45DCC09518}"/>
              </a:ext>
            </a:extLst>
          </p:cNvPr>
          <p:cNvSpPr txBox="1"/>
          <p:nvPr/>
        </p:nvSpPr>
        <p:spPr>
          <a:xfrm>
            <a:off x="2577812" y="677392"/>
            <a:ext cx="7036374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5000"/>
            </a:pPr>
            <a:r>
              <a:rPr lang="es-EC" sz="2500" b="1" dirty="0">
                <a:solidFill>
                  <a:srgbClr val="212D5A"/>
                </a:solidFill>
              </a:rPr>
              <a:t>Atenciones Consulta Externa</a:t>
            </a:r>
            <a:endParaRPr lang="es-EC" sz="25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CDC2155-623C-EB20-0752-C86903CF2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985EDB-509A-BD80-67CB-7EE1B67E1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C31349-DF8C-6061-61DA-77E6629FD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62" y="1517738"/>
            <a:ext cx="10200289" cy="40474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DBA834E-2D28-6AAD-E387-581E7DEC49DB}"/>
              </a:ext>
            </a:extLst>
          </p:cNvPr>
          <p:cNvSpPr txBox="1"/>
          <p:nvPr/>
        </p:nvSpPr>
        <p:spPr>
          <a:xfrm>
            <a:off x="977462" y="5751032"/>
            <a:ext cx="6203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Fuente: Reporte de Atenciones</a:t>
            </a:r>
          </a:p>
          <a:p>
            <a:r>
              <a:rPr lang="es-EC" dirty="0">
                <a:latin typeface="Arial" panose="020B0604020202020204" pitchFamily="34" charset="0"/>
              </a:rPr>
              <a:t>Elaborado por: Gestión de Admisiones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473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E9EA5423-DD80-1DE6-E477-BAA5F8764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C14D5F-2855-24BC-ACAC-B009B72B4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119" name="Google Shape;119;p4">
            <a:extLst>
              <a:ext uri="{FF2B5EF4-FFF2-40B4-BE49-F238E27FC236}">
                <a16:creationId xmlns:a16="http://schemas.microsoft.com/office/drawing/2014/main" id="{E9409B02-CAB6-EFD7-4C21-19AFC9D15373}"/>
              </a:ext>
            </a:extLst>
          </p:cNvPr>
          <p:cNvSpPr txBox="1"/>
          <p:nvPr/>
        </p:nvSpPr>
        <p:spPr>
          <a:xfrm>
            <a:off x="2577812" y="677392"/>
            <a:ext cx="7036374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5000"/>
            </a:pPr>
            <a:r>
              <a:rPr lang="es-EC" sz="2500" b="1" dirty="0">
                <a:solidFill>
                  <a:srgbClr val="212D5A"/>
                </a:solidFill>
              </a:rPr>
              <a:t>Atenciones Hospitalización</a:t>
            </a:r>
            <a:endParaRPr lang="es-EC" sz="25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D526061-54EA-2032-FD62-0F5270B2F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86A03B-3FB4-E371-6431-407739A63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476EA10-7425-9D1E-C3E2-880E9548F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31" y="1831798"/>
            <a:ext cx="10184524" cy="35039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875D2B3-4430-110B-CFB3-45B6F37587C5}"/>
              </a:ext>
            </a:extLst>
          </p:cNvPr>
          <p:cNvSpPr txBox="1"/>
          <p:nvPr/>
        </p:nvSpPr>
        <p:spPr>
          <a:xfrm>
            <a:off x="939959" y="5624876"/>
            <a:ext cx="6203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Fuente: Reporte de Atenciones</a:t>
            </a:r>
          </a:p>
          <a:p>
            <a:r>
              <a:rPr lang="es-EC" dirty="0">
                <a:latin typeface="Arial" panose="020B0604020202020204" pitchFamily="34" charset="0"/>
              </a:rPr>
              <a:t>Elaborado por: Gestión de Admisiones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6762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0C53540-FF51-2697-97EE-D42E61AC7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6899FC9-2B52-4B12-50A4-AC0B432FB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-15766"/>
            <a:ext cx="12189993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F129CCB-BC5F-151C-68FC-EA6772EE2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2DBDE7A-5F47-04CA-57C3-2748D7361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983AAC-C8D1-34ED-CC3A-5C7D88BED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613" y="1119353"/>
            <a:ext cx="2780682" cy="42163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351DFB3-D816-8458-B90C-0D198B7EE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523" y="1119353"/>
            <a:ext cx="3084843" cy="42163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5B1028-9F6C-F928-3082-1F50BDBC6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6959" y="1119352"/>
            <a:ext cx="3206774" cy="4216380"/>
          </a:xfrm>
          <a:prstGeom prst="rect">
            <a:avLst/>
          </a:prstGeom>
        </p:spPr>
      </p:pic>
      <p:sp>
        <p:nvSpPr>
          <p:cNvPr id="12" name="Google Shape;119;p4">
            <a:extLst>
              <a:ext uri="{FF2B5EF4-FFF2-40B4-BE49-F238E27FC236}">
                <a16:creationId xmlns:a16="http://schemas.microsoft.com/office/drawing/2014/main" id="{78691D4C-4B13-67E5-4E42-ECB790365025}"/>
              </a:ext>
            </a:extLst>
          </p:cNvPr>
          <p:cNvSpPr txBox="1"/>
          <p:nvPr/>
        </p:nvSpPr>
        <p:spPr>
          <a:xfrm>
            <a:off x="2054460" y="140793"/>
            <a:ext cx="77724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es-EC" sz="2500" b="1" dirty="0">
                <a:solidFill>
                  <a:srgbClr val="212D5A"/>
                </a:solidFill>
              </a:rPr>
              <a:t>Atenciones con calidad, calidez y seguridad</a:t>
            </a:r>
            <a:endParaRPr lang="es-EC" sz="2500" dirty="0"/>
          </a:p>
        </p:txBody>
      </p:sp>
    </p:spTree>
    <p:extLst>
      <p:ext uri="{BB962C8B-B14F-4D97-AF65-F5344CB8AC3E}">
        <p14:creationId xmlns:p14="http://schemas.microsoft.com/office/powerpoint/2010/main" val="206389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6FC081-EFA5-8C45-8DF1-65056153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93F0D9D1-5191-214F-9D04-C7A7DFDD6B75}"/>
              </a:ext>
            </a:extLst>
          </p:cNvPr>
          <p:cNvSpPr txBox="1"/>
          <p:nvPr/>
        </p:nvSpPr>
        <p:spPr>
          <a:xfrm>
            <a:off x="4857910" y="2142764"/>
            <a:ext cx="689862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C" sz="2400" dirty="0">
                <a:solidFill>
                  <a:schemeClr val="bg1"/>
                </a:solidFill>
                <a:ea typeface="Calibri" panose="020F0502020204030204" pitchFamily="34" charset="0"/>
              </a:rPr>
              <a:t>Trabajar bajo los lineamientos del Modelo de Atención Integral de Salud de forma integrada y en red con el resto de las Unidades Operativas de Salud del Ministerio de Salud Pública y otros actores de la red pública y privada complementaria que conforman el sistema nacional de salud del Ecuador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D8822720-081B-364F-9995-1A2E466DF654}"/>
              </a:ext>
            </a:extLst>
          </p:cNvPr>
          <p:cNvSpPr txBox="1"/>
          <p:nvPr/>
        </p:nvSpPr>
        <p:spPr>
          <a:xfrm>
            <a:off x="5390158" y="832352"/>
            <a:ext cx="634783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4400" b="1" i="1" dirty="0">
                <a:solidFill>
                  <a:srgbClr val="E5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Estratégico 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55D668-ED62-1AE2-F48B-CACC5C288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700" y="5957992"/>
            <a:ext cx="4577675" cy="6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7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E5E7A7-C953-A54B-BC25-51B367B2D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119" name="Google Shape;119;p4"/>
          <p:cNvSpPr txBox="1"/>
          <p:nvPr/>
        </p:nvSpPr>
        <p:spPr>
          <a:xfrm>
            <a:off x="3773856" y="146208"/>
            <a:ext cx="3499944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dirty="0">
                <a:solidFill>
                  <a:srgbClr val="2E2D91"/>
                </a:solidFill>
              </a:rPr>
              <a:t>Gestión de Pacientes</a:t>
            </a:r>
            <a:endParaRPr sz="2500" b="1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BEB57E-6D46-366D-7DCE-C20EC8E28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22F6F9-BE97-3EFA-1435-59A01AEB3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C909014-CFBC-813A-86BE-DE5C1FA3A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239" y="1246443"/>
            <a:ext cx="9443522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5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444C063D-8328-7720-2A2B-7402A3AF4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DE81D47-BCE8-94A9-BBA7-30869D44A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119" name="Google Shape;119;p4">
            <a:extLst>
              <a:ext uri="{FF2B5EF4-FFF2-40B4-BE49-F238E27FC236}">
                <a16:creationId xmlns:a16="http://schemas.microsoft.com/office/drawing/2014/main" id="{B0F307F1-6C10-66DE-501F-DAF65559CA1F}"/>
              </a:ext>
            </a:extLst>
          </p:cNvPr>
          <p:cNvSpPr txBox="1"/>
          <p:nvPr/>
        </p:nvSpPr>
        <p:spPr>
          <a:xfrm>
            <a:off x="2233982" y="196234"/>
            <a:ext cx="663123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dirty="0">
                <a:solidFill>
                  <a:srgbClr val="2E2D91"/>
                </a:solidFill>
              </a:rPr>
              <a:t>Pacientes Gestionados</a:t>
            </a:r>
            <a:endParaRPr sz="2500" b="1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8F6337-4F01-6ABA-2187-F5ADADC78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C57C0CD-851D-8D79-80A7-952A9CE31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F23647-47F8-F6B5-9EB7-B0A6EA4AC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22" y="1316161"/>
            <a:ext cx="5539272" cy="448387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B49B8E-194F-B624-1F12-F5D2366B03B0}"/>
              </a:ext>
            </a:extLst>
          </p:cNvPr>
          <p:cNvSpPr txBox="1"/>
          <p:nvPr/>
        </p:nvSpPr>
        <p:spPr>
          <a:xfrm>
            <a:off x="1374239" y="5961413"/>
            <a:ext cx="31662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Fuente: Reportes</a:t>
            </a:r>
          </a:p>
          <a:p>
            <a:r>
              <a:rPr lang="es-EC" dirty="0">
                <a:latin typeface="Arial" panose="020B0604020202020204" pitchFamily="34" charset="0"/>
              </a:rPr>
              <a:t>Elaborado por: Red de Gestión de Pacientes</a:t>
            </a:r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65AE8BA-0102-FC37-55C9-FB63540FA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924" y="1316160"/>
            <a:ext cx="4952762" cy="44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0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6FC081-EFA5-8C45-8DF1-65056153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93F0D9D1-5191-214F-9D04-C7A7DFDD6B75}"/>
              </a:ext>
            </a:extLst>
          </p:cNvPr>
          <p:cNvSpPr txBox="1"/>
          <p:nvPr/>
        </p:nvSpPr>
        <p:spPr>
          <a:xfrm>
            <a:off x="5203137" y="2181135"/>
            <a:ext cx="6822086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5000"/>
            </a:pPr>
            <a:r>
              <a:rPr lang="es-EC" sz="2800" dirty="0">
                <a:solidFill>
                  <a:schemeClr val="bg1"/>
                </a:solidFill>
                <a:ea typeface="Calibri" panose="020F0502020204030204" pitchFamily="34" charset="0"/>
              </a:rPr>
              <a:t>Mejorar la accesibilidad y el tiempo de espera para recibir atención, considerando la diversidad de género, cultural, generacional, socio económica, lugar de origen y discapacidades</a:t>
            </a:r>
            <a:endParaRPr lang="es-ES" sz="2800" b="1" u="none" strike="noStrike" cap="none" dirty="0">
              <a:solidFill>
                <a:schemeClr val="bg1"/>
              </a:solidFill>
              <a:latin typeface="+mj-lt"/>
              <a:sym typeface="Arial"/>
            </a:endParaRP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D8822720-081B-364F-9995-1A2E466DF654}"/>
              </a:ext>
            </a:extLst>
          </p:cNvPr>
          <p:cNvSpPr txBox="1"/>
          <p:nvPr/>
        </p:nvSpPr>
        <p:spPr>
          <a:xfrm>
            <a:off x="5203137" y="1320193"/>
            <a:ext cx="630638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4400" b="1" i="1" dirty="0">
                <a:solidFill>
                  <a:srgbClr val="E5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Estratégico 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55D668-ED62-1AE2-F48B-CACC5C288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700" y="5957992"/>
            <a:ext cx="4577675" cy="6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3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D3EA56AF-30B5-381F-07AA-64F7A9FB4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DD13E3-A2A8-5CF2-1498-3191E05A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" y="0"/>
            <a:ext cx="12189993" cy="6858000"/>
          </a:xfrm>
          <a:prstGeom prst="rect">
            <a:avLst/>
          </a:prstGeom>
        </p:spPr>
      </p:pic>
      <p:sp>
        <p:nvSpPr>
          <p:cNvPr id="119" name="Google Shape;119;p4">
            <a:extLst>
              <a:ext uri="{FF2B5EF4-FFF2-40B4-BE49-F238E27FC236}">
                <a16:creationId xmlns:a16="http://schemas.microsoft.com/office/drawing/2014/main" id="{038ECC24-7C74-780A-3F53-2BF2A08F9AC7}"/>
              </a:ext>
            </a:extLst>
          </p:cNvPr>
          <p:cNvSpPr txBox="1"/>
          <p:nvPr/>
        </p:nvSpPr>
        <p:spPr>
          <a:xfrm>
            <a:off x="2392897" y="173774"/>
            <a:ext cx="6233278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 </a:t>
            </a:r>
            <a:r>
              <a:rPr lang="es-EC" sz="2500" b="1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Ingresos de Pacientes por Servicios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052315-D3BB-5DBB-F370-D76C4EB27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E732DB1-B37A-CBFA-7ECD-A3C0142E5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1FD57F6-0867-A17F-084C-230E4F0E94B3}"/>
              </a:ext>
            </a:extLst>
          </p:cNvPr>
          <p:cNvSpPr txBox="1"/>
          <p:nvPr/>
        </p:nvSpPr>
        <p:spPr>
          <a:xfrm>
            <a:off x="916333" y="5812078"/>
            <a:ext cx="3450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Fuente: Reportes de Atenciones</a:t>
            </a:r>
          </a:p>
          <a:p>
            <a:r>
              <a:rPr lang="es-EC" dirty="0">
                <a:latin typeface="Arial" panose="020B0604020202020204" pitchFamily="34" charset="0"/>
              </a:rPr>
              <a:t>Elaborado por: Gestión de Admisiones</a:t>
            </a:r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4D9486-65F9-FD06-FF59-4DF4F7077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523" y="1105104"/>
            <a:ext cx="10829851" cy="47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2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07E33AA5-8D47-6576-44A5-C14CF97BE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06F419-50A6-3C05-0912-03C550A8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" y="0"/>
            <a:ext cx="12189993" cy="6858000"/>
          </a:xfrm>
          <a:prstGeom prst="rect">
            <a:avLst/>
          </a:prstGeom>
        </p:spPr>
      </p:pic>
      <p:sp>
        <p:nvSpPr>
          <p:cNvPr id="119" name="Google Shape;119;p4">
            <a:extLst>
              <a:ext uri="{FF2B5EF4-FFF2-40B4-BE49-F238E27FC236}">
                <a16:creationId xmlns:a16="http://schemas.microsoft.com/office/drawing/2014/main" id="{1A9187BE-24CA-6067-DDAE-24CB0B14789D}"/>
              </a:ext>
            </a:extLst>
          </p:cNvPr>
          <p:cNvSpPr txBox="1"/>
          <p:nvPr/>
        </p:nvSpPr>
        <p:spPr>
          <a:xfrm>
            <a:off x="631005" y="133530"/>
            <a:ext cx="9159766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 </a:t>
            </a:r>
            <a:r>
              <a:rPr lang="es-EC" sz="2500" b="1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Procedimientos Realizados en los Servicios Complementarios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0E5015-3670-2C0C-DD3B-6248B1286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7A7E442-7360-8F38-A3CE-C4D6C454E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ABD293F-766F-5A0E-A838-3EFF2759730E}"/>
              </a:ext>
            </a:extLst>
          </p:cNvPr>
          <p:cNvSpPr txBox="1"/>
          <p:nvPr/>
        </p:nvSpPr>
        <p:spPr>
          <a:xfrm>
            <a:off x="1087821" y="5886486"/>
            <a:ext cx="3450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Fuente: Reportes de Atenciones</a:t>
            </a:r>
          </a:p>
          <a:p>
            <a:r>
              <a:rPr lang="es-EC" dirty="0">
                <a:latin typeface="Arial" panose="020B0604020202020204" pitchFamily="34" charset="0"/>
              </a:rPr>
              <a:t>Elaborado por: Gestión de Admisiones</a:t>
            </a:r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2C59CE-B208-FA5E-308D-8B3DA6858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821" y="1156333"/>
            <a:ext cx="10342179" cy="44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34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40573862-F1BD-79BB-FE1A-A2DBDA25D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22F25BB-0B45-DED2-84B2-4570A6001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119" name="Google Shape;119;p4">
            <a:extLst>
              <a:ext uri="{FF2B5EF4-FFF2-40B4-BE49-F238E27FC236}">
                <a16:creationId xmlns:a16="http://schemas.microsoft.com/office/drawing/2014/main" id="{D6E2087A-6776-3583-CD04-EB0BD9DB1A0C}"/>
              </a:ext>
            </a:extLst>
          </p:cNvPr>
          <p:cNvSpPr txBox="1"/>
          <p:nvPr/>
        </p:nvSpPr>
        <p:spPr>
          <a:xfrm>
            <a:off x="3872345" y="261016"/>
            <a:ext cx="3520664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 Cirugías</a:t>
            </a:r>
            <a:r>
              <a:rPr lang="es-EC" sz="2500" b="1" dirty="0">
                <a:solidFill>
                  <a:srgbClr val="2E2D91"/>
                </a:solidFill>
              </a:rPr>
              <a:t> Realizadas</a:t>
            </a:r>
            <a:endParaRPr lang="es-EC" sz="2500" b="1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32CDB7-5E3D-FBD9-2C01-FFCF0D96A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BE4BD68-CBBA-4C0E-8E5A-F1BC96ED6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886F63-D13B-B803-8F79-340C7277A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161" y="1655380"/>
            <a:ext cx="10008121" cy="40351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01CEDF8-0458-9DCC-252B-EB23D25D3CE5}"/>
              </a:ext>
            </a:extLst>
          </p:cNvPr>
          <p:cNvSpPr txBox="1"/>
          <p:nvPr/>
        </p:nvSpPr>
        <p:spPr>
          <a:xfrm>
            <a:off x="1095629" y="5835257"/>
            <a:ext cx="6203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Fuente: Reportes de Atenciones</a:t>
            </a:r>
          </a:p>
          <a:p>
            <a:r>
              <a:rPr lang="es-EC" dirty="0">
                <a:latin typeface="Arial" panose="020B0604020202020204" pitchFamily="34" charset="0"/>
              </a:rPr>
              <a:t>Elaborado por: Gestión de Admisiones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0303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6FC081-EFA5-8C45-8DF1-65056153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001" y="-236"/>
            <a:ext cx="12189993" cy="6858000"/>
          </a:xfrm>
          <a:prstGeom prst="rect">
            <a:avLst/>
          </a:prstGeom>
        </p:spPr>
      </p:pic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D8822720-081B-364F-9995-1A2E466DF654}"/>
              </a:ext>
            </a:extLst>
          </p:cNvPr>
          <p:cNvSpPr txBox="1"/>
          <p:nvPr/>
        </p:nvSpPr>
        <p:spPr>
          <a:xfrm>
            <a:off x="5353456" y="1665443"/>
            <a:ext cx="6838544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4400" b="1" i="1" dirty="0">
                <a:solidFill>
                  <a:srgbClr val="E5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 del Hospital General Dr. Napoleón Dávila Córdova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55D668-ED62-1AE2-F48B-CACC5C288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700" y="5957992"/>
            <a:ext cx="4577675" cy="6256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6CB44E4A-0962-68F6-0470-B2F617235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1E13131-DE7D-E5D6-A94D-7354C0D66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" y="0"/>
            <a:ext cx="12189993" cy="6858000"/>
          </a:xfrm>
          <a:prstGeom prst="rect">
            <a:avLst/>
          </a:prstGeom>
        </p:spPr>
      </p:pic>
      <p:sp>
        <p:nvSpPr>
          <p:cNvPr id="119" name="Google Shape;119;p4">
            <a:extLst>
              <a:ext uri="{FF2B5EF4-FFF2-40B4-BE49-F238E27FC236}">
                <a16:creationId xmlns:a16="http://schemas.microsoft.com/office/drawing/2014/main" id="{1CA4B207-060B-CE56-05DA-4AAB7A540AC1}"/>
              </a:ext>
            </a:extLst>
          </p:cNvPr>
          <p:cNvSpPr txBox="1"/>
          <p:nvPr/>
        </p:nvSpPr>
        <p:spPr>
          <a:xfrm>
            <a:off x="1882296" y="270908"/>
            <a:ext cx="7115202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Unidad Atención Integral para pacientes VIH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AE2485-0E18-9AF2-95E0-91312C5F8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2AA91CB-7A74-BE45-C670-F4B43B43E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8D18A4-88A7-65BB-6295-328604861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374" y="1829602"/>
            <a:ext cx="4871626" cy="37986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4CE896C-36C9-BC53-DE4B-86EC889E2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611" y="1829602"/>
            <a:ext cx="4596574" cy="379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7A52A948-4D18-06F4-43D8-47F203A61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358B20C-CC49-CDF9-82A6-4475C9D13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119" name="Google Shape;119;p4">
            <a:extLst>
              <a:ext uri="{FF2B5EF4-FFF2-40B4-BE49-F238E27FC236}">
                <a16:creationId xmlns:a16="http://schemas.microsoft.com/office/drawing/2014/main" id="{9039C88C-E389-017A-39AE-27EB7E44FE08}"/>
              </a:ext>
            </a:extLst>
          </p:cNvPr>
          <p:cNvSpPr txBox="1"/>
          <p:nvPr/>
        </p:nvSpPr>
        <p:spPr>
          <a:xfrm>
            <a:off x="2334774" y="173501"/>
            <a:ext cx="6648133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Equipamiento Banco Leche Humana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15A92F3-9228-EFF4-9BB7-F2676E00F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CE2E462-BADC-0EC4-301A-D634D9451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F0B40C1-330C-2467-89A1-4A147683E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57" y="940991"/>
            <a:ext cx="5092000" cy="21566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6D78A3-AC3A-054F-5A23-04322FB9A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44" y="940991"/>
            <a:ext cx="4497869" cy="21490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2923FE-3186-5E5E-51D6-819EDC0D7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257" y="3429000"/>
            <a:ext cx="5092000" cy="25324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3E9AEF-D741-D6C6-4A6B-24012E09D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744" y="3429000"/>
            <a:ext cx="4497869" cy="25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09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6FC081-EFA5-8C45-8DF1-65056153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07" y="0"/>
            <a:ext cx="12189993" cy="6858000"/>
          </a:xfrm>
          <a:prstGeom prst="rect">
            <a:avLst/>
          </a:prstGeom>
        </p:spPr>
      </p:pic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93F0D9D1-5191-214F-9D04-C7A7DFDD6B75}"/>
              </a:ext>
            </a:extLst>
          </p:cNvPr>
          <p:cNvSpPr txBox="1"/>
          <p:nvPr/>
        </p:nvSpPr>
        <p:spPr>
          <a:xfrm>
            <a:off x="5048289" y="2085157"/>
            <a:ext cx="6822086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5000"/>
            </a:pPr>
            <a:r>
              <a:rPr lang="es-EC" sz="4000" dirty="0">
                <a:solidFill>
                  <a:schemeClr val="bg1"/>
                </a:solidFill>
                <a:ea typeface="Calibri" panose="020F0502020204030204" pitchFamily="34" charset="0"/>
              </a:rPr>
              <a:t>Involucrar a los profesionales en la gestión del hospital, aumentando su motivación, satisfacción y compromiso con la misión del hospital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D8822720-081B-364F-9995-1A2E466DF654}"/>
              </a:ext>
            </a:extLst>
          </p:cNvPr>
          <p:cNvSpPr txBox="1"/>
          <p:nvPr/>
        </p:nvSpPr>
        <p:spPr>
          <a:xfrm>
            <a:off x="5636807" y="941059"/>
            <a:ext cx="623356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4400" b="1" i="1" dirty="0">
                <a:solidFill>
                  <a:srgbClr val="E5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Estratégico 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55D668-ED62-1AE2-F48B-CACC5C288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700" y="5957992"/>
            <a:ext cx="4577675" cy="6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20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825659" y="373367"/>
            <a:ext cx="1008437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P</a:t>
            </a:r>
            <a:r>
              <a:rPr lang="es-EC" sz="2500" b="1" dirty="0">
                <a:solidFill>
                  <a:srgbClr val="2E2D91"/>
                </a:solidFill>
              </a:rPr>
              <a:t>ersonal Médico </a:t>
            </a:r>
            <a:r>
              <a:rPr lang="es-EC" sz="2500" b="1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con Certificación por Asistencia a </a:t>
            </a:r>
            <a:r>
              <a:rPr lang="es-EC" sz="2500" b="1" dirty="0">
                <a:solidFill>
                  <a:srgbClr val="2E2D91"/>
                </a:solidFill>
              </a:rPr>
              <a:t>Jornadas de docencia intrahospitalaria</a:t>
            </a:r>
            <a:endParaRPr sz="2500" b="1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BEB57E-6D46-366D-7DCE-C20EC8E28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22F6F9-BE97-3EFA-1435-59A01AEB3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D12858C-91B0-5A76-AC3A-01BBE0E2A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97" y="1517738"/>
            <a:ext cx="9963806" cy="42209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6A0515-0CA5-D46C-4E80-AF44ACA1F41B}"/>
              </a:ext>
            </a:extLst>
          </p:cNvPr>
          <p:cNvSpPr txBox="1"/>
          <p:nvPr/>
        </p:nvSpPr>
        <p:spPr>
          <a:xfrm>
            <a:off x="825659" y="5961413"/>
            <a:ext cx="6093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Fuente: Reportes de Asistencia a Charlas</a:t>
            </a:r>
          </a:p>
          <a:p>
            <a:r>
              <a:rPr lang="es-EC" dirty="0">
                <a:latin typeface="Arial" panose="020B0604020202020204" pitchFamily="34" charset="0"/>
              </a:rPr>
              <a:t>Elaborado por: Gestión de Docencia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1430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E72EDCA8-CD02-CD4E-D62E-51604B5E9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15B3990-D286-CF8D-ED28-15C31EE3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119" name="Google Shape;119;p4">
            <a:extLst>
              <a:ext uri="{FF2B5EF4-FFF2-40B4-BE49-F238E27FC236}">
                <a16:creationId xmlns:a16="http://schemas.microsoft.com/office/drawing/2014/main" id="{39F2BEBF-6841-2349-6595-64608B7461AD}"/>
              </a:ext>
            </a:extLst>
          </p:cNvPr>
          <p:cNvSpPr txBox="1"/>
          <p:nvPr/>
        </p:nvSpPr>
        <p:spPr>
          <a:xfrm>
            <a:off x="1234652" y="196232"/>
            <a:ext cx="82438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Jornadas de docencia intrahospitalaria </a:t>
            </a:r>
            <a:endParaRPr sz="2500" b="1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61AA8F-699C-DA53-A3FF-30442B88A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584B592-46F5-1066-2FFC-AA9ECC413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6D35980-0314-A19F-7116-F03F6DA0A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614" y="1954553"/>
            <a:ext cx="5275385" cy="29488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89AEAF3-7999-DE96-69F1-C790C4C40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0542" y="1954553"/>
            <a:ext cx="4980844" cy="29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11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6FC081-EFA5-8C45-8DF1-65056153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07" y="-28787"/>
            <a:ext cx="12189993" cy="6858000"/>
          </a:xfrm>
          <a:prstGeom prst="rect">
            <a:avLst/>
          </a:prstGeom>
        </p:spPr>
      </p:pic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93F0D9D1-5191-214F-9D04-C7A7DFDD6B75}"/>
              </a:ext>
            </a:extLst>
          </p:cNvPr>
          <p:cNvSpPr txBox="1"/>
          <p:nvPr/>
        </p:nvSpPr>
        <p:spPr>
          <a:xfrm>
            <a:off x="5048289" y="1735232"/>
            <a:ext cx="6822086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5000"/>
            </a:pPr>
            <a:r>
              <a:rPr lang="es-EC" sz="4400" dirty="0">
                <a:solidFill>
                  <a:schemeClr val="bg1"/>
                </a:solidFill>
                <a:ea typeface="Calibri" panose="020F0502020204030204" pitchFamily="34" charset="0"/>
              </a:rPr>
              <a:t>Desarrollar una cultura de excelencia con el fin de optimizar el manejo de los recursos públicos, y la rendición de cuentas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D8822720-081B-364F-9995-1A2E466DF654}"/>
              </a:ext>
            </a:extLst>
          </p:cNvPr>
          <p:cNvSpPr txBox="1"/>
          <p:nvPr/>
        </p:nvSpPr>
        <p:spPr>
          <a:xfrm>
            <a:off x="5432216" y="596815"/>
            <a:ext cx="643815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8000"/>
            </a:pPr>
            <a:r>
              <a:rPr lang="es-ES" sz="4400" b="1" i="1" dirty="0">
                <a:solidFill>
                  <a:srgbClr val="E5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Estratégico 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lang="es-ES" sz="4400" b="1" i="1" dirty="0">
              <a:solidFill>
                <a:srgbClr val="E5C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55D668-ED62-1AE2-F48B-CACC5C288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700" y="5957992"/>
            <a:ext cx="4577675" cy="6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51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E5E7A7-C953-A54B-BC25-51B367B2D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119" name="Google Shape;119;p4"/>
          <p:cNvSpPr txBox="1"/>
          <p:nvPr/>
        </p:nvSpPr>
        <p:spPr>
          <a:xfrm>
            <a:off x="3063452" y="270908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Ejecución Presupuestaria</a:t>
            </a:r>
            <a:endParaRPr sz="2500" b="1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BEB57E-6D46-366D-7DCE-C20EC8E28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22F6F9-BE97-3EFA-1435-59A01AEB3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1F236C7-04F6-83CC-8C7C-9ACC25FC4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993" y="1167188"/>
            <a:ext cx="10635752" cy="452362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8C1B18-DB02-820E-A95B-5703FC5AF00C}"/>
              </a:ext>
            </a:extLst>
          </p:cNvPr>
          <p:cNvSpPr txBox="1"/>
          <p:nvPr/>
        </p:nvSpPr>
        <p:spPr>
          <a:xfrm>
            <a:off x="1432155" y="5835257"/>
            <a:ext cx="6093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Fuente: </a:t>
            </a:r>
            <a:r>
              <a:rPr lang="es-EC" dirty="0" err="1">
                <a:latin typeface="Arial" panose="020B0604020202020204" pitchFamily="34" charset="0"/>
              </a:rPr>
              <a:t>eSIGEF</a:t>
            </a:r>
            <a:endParaRPr lang="es-EC" dirty="0">
              <a:latin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</a:rPr>
              <a:t>Elaborado por: Gestión Financiera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05355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E5E7A7-C953-A54B-BC25-51B367B2D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119" name="Google Shape;119;p4"/>
          <p:cNvSpPr txBox="1"/>
          <p:nvPr/>
        </p:nvSpPr>
        <p:spPr>
          <a:xfrm>
            <a:off x="2609386" y="213861"/>
            <a:ext cx="5594194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>
                <a:solidFill>
                  <a:srgbClr val="2E2D91"/>
                </a:solidFill>
                <a:ea typeface="Arial"/>
                <a:sym typeface="Arial"/>
              </a:rPr>
              <a:t>Procesos de Contratación Publica</a:t>
            </a:r>
            <a:endParaRPr sz="2500" b="1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BEB57E-6D46-366D-7DCE-C20EC8E28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22F6F9-BE97-3EFA-1435-59A01AEB3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1BFC9C-F66D-9FE5-79E6-A3CD5ABD8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772" y="1316553"/>
            <a:ext cx="9948042" cy="43739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CAFFE6-5200-1E3B-1A6F-DEFFF3B883F6}"/>
              </a:ext>
            </a:extLst>
          </p:cNvPr>
          <p:cNvSpPr txBox="1"/>
          <p:nvPr/>
        </p:nvSpPr>
        <p:spPr>
          <a:xfrm>
            <a:off x="1292772" y="5835257"/>
            <a:ext cx="6203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Fuente: Reporte SERCOP</a:t>
            </a:r>
          </a:p>
          <a:p>
            <a:r>
              <a:rPr lang="es-EC" dirty="0">
                <a:latin typeface="Arial" panose="020B0604020202020204" pitchFamily="34" charset="0"/>
              </a:rPr>
              <a:t>Elaborado por: Compras Publicas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09119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E5E7A7-C953-A54B-BC25-51B367B2D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8497" y="-387504"/>
            <a:ext cx="13408992" cy="7543800"/>
          </a:xfrm>
          <a:prstGeom prst="rect">
            <a:avLst/>
          </a:prstGeom>
        </p:spPr>
      </p:pic>
      <p:sp>
        <p:nvSpPr>
          <p:cNvPr id="119" name="Google Shape;119;p4"/>
          <p:cNvSpPr txBox="1"/>
          <p:nvPr/>
        </p:nvSpPr>
        <p:spPr>
          <a:xfrm>
            <a:off x="352242" y="241604"/>
            <a:ext cx="921984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dirty="0">
                <a:solidFill>
                  <a:srgbClr val="2E2D91"/>
                </a:solidFill>
              </a:rPr>
              <a:t> Abastecimiento de Medicamentos y Dispositivos Médicos</a:t>
            </a:r>
            <a:endParaRPr sz="2500" b="1" u="none" strike="noStrike" cap="none" dirty="0">
              <a:solidFill>
                <a:srgbClr val="2E2D91"/>
              </a:solidFill>
              <a:ea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BEB57E-6D46-366D-7DCE-C20EC8E28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22F6F9-BE97-3EFA-1435-59A01AEB3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33105C-009E-4937-74A6-98DC44555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162" y="1954555"/>
            <a:ext cx="9219845" cy="365705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705491-877C-6161-D3FB-756D4118BD0D}"/>
              </a:ext>
            </a:extLst>
          </p:cNvPr>
          <p:cNvSpPr txBox="1"/>
          <p:nvPr/>
        </p:nvSpPr>
        <p:spPr>
          <a:xfrm>
            <a:off x="1139956" y="5798291"/>
            <a:ext cx="6203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Fuente: Reporte de Abastecimiento</a:t>
            </a:r>
          </a:p>
          <a:p>
            <a:r>
              <a:rPr lang="es-EC" dirty="0">
                <a:latin typeface="Arial" panose="020B0604020202020204" pitchFamily="34" charset="0"/>
              </a:rPr>
              <a:t>Elaborado por: Farmacia Institucional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1607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46B89C-8D98-4C4B-BF69-8CAF9D54D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A95D41-404E-2247-BA98-B28014DBF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458" y="2137764"/>
            <a:ext cx="3447664" cy="258247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BDC244E-F3B1-3A70-A3B6-7AD88126E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576" y="2490537"/>
            <a:ext cx="4368222" cy="1690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6FC081-EFA5-8C45-8DF1-65056153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3" y="-4151"/>
            <a:ext cx="12189993" cy="6858000"/>
          </a:xfrm>
          <a:prstGeom prst="rect">
            <a:avLst/>
          </a:prstGeom>
        </p:spPr>
      </p:pic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D8822720-081B-364F-9995-1A2E466DF654}"/>
              </a:ext>
            </a:extLst>
          </p:cNvPr>
          <p:cNvSpPr txBox="1"/>
          <p:nvPr/>
        </p:nvSpPr>
        <p:spPr>
          <a:xfrm>
            <a:off x="5911233" y="1670563"/>
            <a:ext cx="578002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5400" b="1" i="1" dirty="0">
                <a:solidFill>
                  <a:srgbClr val="E5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Institucional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55D668-ED62-1AE2-F48B-CACC5C288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700" y="5957992"/>
            <a:ext cx="4577675" cy="6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6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E5E7A7-C953-A54B-BC25-51B367B2D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150"/>
            <a:ext cx="12189993" cy="6858000"/>
          </a:xfrm>
          <a:prstGeom prst="rect">
            <a:avLst/>
          </a:prstGeom>
        </p:spPr>
      </p:pic>
      <p:sp>
        <p:nvSpPr>
          <p:cNvPr id="119" name="Google Shape;119;p4"/>
          <p:cNvSpPr txBox="1"/>
          <p:nvPr/>
        </p:nvSpPr>
        <p:spPr>
          <a:xfrm>
            <a:off x="3235049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000"/>
            </a:pPr>
            <a:r>
              <a:rPr lang="es-ES" sz="2500" b="1" dirty="0">
                <a:solidFill>
                  <a:srgbClr val="4C3DA8"/>
                </a:solidFill>
              </a:rPr>
              <a:t>Logros y Reconocimientos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BEB57E-6D46-366D-7DCE-C20EC8E28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22F6F9-BE97-3EFA-1435-59A01AEB3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47255" y="1550593"/>
            <a:ext cx="112179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Noto Sans Symbols"/>
              </a:rPr>
              <a:t>Adquisición de equipos para la implementación del Banco de Leche Humana por un valor de </a:t>
            </a:r>
            <a:r>
              <a:rPr lang="es-EC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USD. 29.072,53.</a:t>
            </a:r>
          </a:p>
          <a:p>
            <a:pPr lvl="0" algn="just"/>
            <a:endParaRPr lang="es-EC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Noto Sans Symbols"/>
              </a:rPr>
              <a:t>1318 derivaciones y referencias a las diferentes unidades de la RPIS y RCS.</a:t>
            </a:r>
          </a:p>
          <a:p>
            <a:pPr lvl="0" algn="just"/>
            <a:endParaRPr lang="es-EC" sz="2000" dirty="0">
              <a:latin typeface="Arial" panose="020B0604020202020204" pitchFamily="34" charset="0"/>
              <a:ea typeface="Times New Roman" panose="02020603050405020304" pitchFamily="18" charset="0"/>
              <a:cs typeface="Noto Sans Symbol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</a:rPr>
              <a:t>Ejecución programática de gestión del 92,63% en los objetivos estratégicos.</a:t>
            </a:r>
          </a:p>
          <a:p>
            <a:pPr lvl="0" algn="just"/>
            <a:endParaRPr lang="es-EC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Noto Sans Symbols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Noto Sans Symbols"/>
              </a:rPr>
              <a:t>Ejecución presupuestaria del 99,27% en gastos corrientes y de inversión.</a:t>
            </a:r>
          </a:p>
          <a:p>
            <a:pPr lvl="0" algn="just"/>
            <a:endParaRPr lang="es-EC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Noto Sans Symbol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106 procesos de compras públicas con un presupuesto adjudicado de $ 3´032.047,90.</a:t>
            </a:r>
            <a:endParaRPr lang="es-EC" sz="2000" dirty="0">
              <a:latin typeface="Arial" panose="020B0604020202020204" pitchFamily="34" charset="0"/>
            </a:endParaRPr>
          </a:p>
          <a:p>
            <a:pPr algn="just"/>
            <a:endParaRPr lang="es-EC" sz="20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</a:rPr>
              <a:t>1 Ambulancia nueva para traslados de pacientes según compromiso adquirido con la ciudadanía.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8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8D3296-F67E-1914-7303-E27950A51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28"/>
            <a:ext cx="12189993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436036-88FD-D705-7EE4-16ACC08F3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742" y="1803709"/>
            <a:ext cx="5177883" cy="38834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2CB3A73-44B6-0DA6-6977-BCF0AC8B6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11" y="1803709"/>
            <a:ext cx="5177884" cy="388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3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048FCB0-EFB0-5A30-CFA0-6104B51D0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715071-9960-F625-21B8-EDF4F9064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150"/>
            <a:ext cx="12189993" cy="6858000"/>
          </a:xfrm>
          <a:prstGeom prst="rect">
            <a:avLst/>
          </a:prstGeom>
        </p:spPr>
      </p:pic>
      <p:sp>
        <p:nvSpPr>
          <p:cNvPr id="119" name="Google Shape;119;p4">
            <a:extLst>
              <a:ext uri="{FF2B5EF4-FFF2-40B4-BE49-F238E27FC236}">
                <a16:creationId xmlns:a16="http://schemas.microsoft.com/office/drawing/2014/main" id="{725564F5-108E-D5AA-B9F8-B0436094F134}"/>
              </a:ext>
            </a:extLst>
          </p:cNvPr>
          <p:cNvSpPr txBox="1"/>
          <p:nvPr/>
        </p:nvSpPr>
        <p:spPr>
          <a:xfrm>
            <a:off x="3067779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000"/>
            </a:pPr>
            <a:r>
              <a:rPr lang="es-ES" sz="2500" b="1" dirty="0">
                <a:solidFill>
                  <a:srgbClr val="4C3DA8"/>
                </a:solidFill>
              </a:rPr>
              <a:t>Logros y Reconocimientos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3DC55F-4ED4-5D7D-6941-8F3F8AA32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972" y="6314010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B26DC90-E0DA-1C9B-8D52-EFBC34E89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F300C8-617F-B1E5-7E01-575ECF3514FA}"/>
              </a:ext>
            </a:extLst>
          </p:cNvPr>
          <p:cNvSpPr/>
          <p:nvPr/>
        </p:nvSpPr>
        <p:spPr>
          <a:xfrm>
            <a:off x="708766" y="1042008"/>
            <a:ext cx="10603714" cy="273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21 de febrero del 2024  el cantón Chone sufrió una inundación que también afect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las instalaciones del hospital y se realizaron las siguientes acciones para recuperar la operatividad del hospital: 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8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el 24 y 27 de febrero de 2024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reestablecen los servicios básicos del hospital lo que permitió 	reanudar la atención a los usuarios.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8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El 25 de febrero se realiz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primera cesárea y se produjo el nacimiento  de Dilan.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8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11 de marzo se procedió a la reapertura los quirófanos.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6E31E5-7E5B-7E25-47F8-C88EA15B9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519" y="4033515"/>
            <a:ext cx="5021533" cy="19278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64761C4-7453-AA9C-5EA7-14EB2C26AA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755" y="4033515"/>
            <a:ext cx="4777725" cy="192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2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6FC081-EFA5-8C45-8DF1-65056153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3" y="-4151"/>
            <a:ext cx="12189993" cy="6858000"/>
          </a:xfrm>
          <a:prstGeom prst="rect">
            <a:avLst/>
          </a:prstGeom>
        </p:spPr>
      </p:pic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93F0D9D1-5191-214F-9D04-C7A7DFDD6B75}"/>
              </a:ext>
            </a:extLst>
          </p:cNvPr>
          <p:cNvSpPr txBox="1"/>
          <p:nvPr/>
        </p:nvSpPr>
        <p:spPr>
          <a:xfrm>
            <a:off x="4876563" y="2163004"/>
            <a:ext cx="7135897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5000"/>
            </a:pPr>
            <a:r>
              <a:rPr lang="es-ES" sz="4400" b="1" dirty="0">
                <a:solidFill>
                  <a:schemeClr val="bg1"/>
                </a:solidFill>
              </a:rPr>
              <a:t>Garantizar la equidad en el acceso y gratuidad de los servicios</a:t>
            </a: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D8822720-081B-364F-9995-1A2E466DF654}"/>
              </a:ext>
            </a:extLst>
          </p:cNvPr>
          <p:cNvSpPr txBox="1"/>
          <p:nvPr/>
        </p:nvSpPr>
        <p:spPr>
          <a:xfrm>
            <a:off x="5225433" y="1300911"/>
            <a:ext cx="643815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4400" b="1" i="1" dirty="0">
                <a:solidFill>
                  <a:srgbClr val="E5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Estratégico 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55D668-ED62-1AE2-F48B-CACC5C288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700" y="5957992"/>
            <a:ext cx="4577675" cy="6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E5E7A7-C953-A54B-BC25-51B367B2D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119" name="Google Shape;119;p4"/>
          <p:cNvSpPr txBox="1"/>
          <p:nvPr/>
        </p:nvSpPr>
        <p:spPr>
          <a:xfrm>
            <a:off x="2855909" y="23115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000"/>
              <a:tabLst>
                <a:tab pos="4310063" algn="l"/>
              </a:tabLst>
            </a:pPr>
            <a:r>
              <a:rPr lang="es-ES" sz="2500" dirty="0">
                <a:solidFill>
                  <a:srgbClr val="4C3DA8"/>
                </a:solidFill>
              </a:rPr>
              <a:t>Logros y Reconocimientos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BEB57E-6D46-366D-7DCE-C20EC8E28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22F6F9-BE97-3EFA-1435-59A01AEB3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345" y="4903445"/>
            <a:ext cx="7772400" cy="10579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B795608-2C62-9BAD-0205-B772F5EDFB83}"/>
              </a:ext>
            </a:extLst>
          </p:cNvPr>
          <p:cNvSpPr txBox="1"/>
          <p:nvPr/>
        </p:nvSpPr>
        <p:spPr>
          <a:xfrm>
            <a:off x="791427" y="1003749"/>
            <a:ext cx="108533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Noto Sans Symbols"/>
              </a:rPr>
              <a:t>Incremento de las atenciones en las diferentes áreas del hospital como: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Noto Sans Symbols"/>
              </a:rPr>
              <a:t>   </a:t>
            </a:r>
            <a:r>
              <a:rPr lang="es-EC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Noto Sans Symbols"/>
              </a:rPr>
              <a:t> 34.074 atenciones </a:t>
            </a:r>
            <a: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Noto Sans Symbols"/>
              </a:rPr>
              <a:t>de emergencia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Noto Sans Symbols"/>
              </a:rPr>
              <a:t>    </a:t>
            </a:r>
            <a: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Noto Sans Symbols"/>
              </a:rPr>
              <a:t>37.382 atenciones de consulta externa.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Noto Sans Symbols"/>
              </a:rPr>
              <a:t>   </a:t>
            </a:r>
            <a: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Noto Sans Symbols"/>
              </a:rPr>
              <a:t> 6.916 atenciones en hospitalización.</a:t>
            </a:r>
            <a:endParaRPr lang="es-EC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2A0270-9A7D-093A-AA48-7A74F9428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070" y="2710729"/>
            <a:ext cx="10384971" cy="27556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6020B9B-4B15-B6A4-D0CA-35573F1E31A2}"/>
              </a:ext>
            </a:extLst>
          </p:cNvPr>
          <p:cNvSpPr txBox="1"/>
          <p:nvPr/>
        </p:nvSpPr>
        <p:spPr>
          <a:xfrm>
            <a:off x="1070070" y="5751032"/>
            <a:ext cx="4321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Fuente: Reporte de Atenciones</a:t>
            </a:r>
          </a:p>
          <a:p>
            <a:r>
              <a:rPr lang="es-EC" dirty="0">
                <a:latin typeface="Arial" panose="020B0604020202020204" pitchFamily="34" charset="0"/>
              </a:rPr>
              <a:t>Elaborado por: Gestión de Admisiones</a:t>
            </a:r>
            <a:endParaRPr lang="es-EC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B29B313F-3C3E-4A07-0A8A-1F0FB634C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55B88E3-2107-C9A6-BF61-B412C3D1C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-15766"/>
            <a:ext cx="12189993" cy="6858000"/>
          </a:xfrm>
          <a:prstGeom prst="rect">
            <a:avLst/>
          </a:prstGeom>
        </p:spPr>
      </p:pic>
      <p:sp>
        <p:nvSpPr>
          <p:cNvPr id="119" name="Google Shape;119;p4">
            <a:extLst>
              <a:ext uri="{FF2B5EF4-FFF2-40B4-BE49-F238E27FC236}">
                <a16:creationId xmlns:a16="http://schemas.microsoft.com/office/drawing/2014/main" id="{95DF9A58-BFE3-D6D9-1ACF-B48138ADE9F3}"/>
              </a:ext>
            </a:extLst>
          </p:cNvPr>
          <p:cNvSpPr txBox="1"/>
          <p:nvPr/>
        </p:nvSpPr>
        <p:spPr>
          <a:xfrm>
            <a:off x="2577812" y="677392"/>
            <a:ext cx="7036374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5000"/>
            </a:pPr>
            <a:r>
              <a:rPr lang="es-EC" sz="2500" b="1" dirty="0">
                <a:solidFill>
                  <a:srgbClr val="212D5A"/>
                </a:solidFill>
              </a:rPr>
              <a:t>Atenciones Emergencia</a:t>
            </a:r>
            <a:endParaRPr lang="es-EC" sz="25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4E7C584-DE5B-18C3-48AB-4C47D6754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00" y="5961413"/>
            <a:ext cx="4596575" cy="625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A2A2E8-24BD-9A81-0BA4-3237A0EFF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07" y="5745268"/>
            <a:ext cx="5629265" cy="4353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5CAA95-6635-17D1-F9A7-950DF3318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106" y="1639614"/>
            <a:ext cx="9979832" cy="38310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6B57D00-06F8-5A1F-9E41-D95630D96486}"/>
              </a:ext>
            </a:extLst>
          </p:cNvPr>
          <p:cNvSpPr txBox="1"/>
          <p:nvPr/>
        </p:nvSpPr>
        <p:spPr>
          <a:xfrm>
            <a:off x="1180428" y="5706271"/>
            <a:ext cx="3155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</a:rPr>
              <a:t> Fuente: Reporte de Atenciones</a:t>
            </a:r>
          </a:p>
          <a:p>
            <a:r>
              <a:rPr lang="es-EC" dirty="0">
                <a:latin typeface="Arial" panose="020B0604020202020204" pitchFamily="34" charset="0"/>
              </a:rPr>
              <a:t> Elaborado: Gestión de Admisiones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86067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723</Words>
  <Application>Microsoft Office PowerPoint</Application>
  <PresentationFormat>Panorámica</PresentationFormat>
  <Paragraphs>107</Paragraphs>
  <Slides>29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Noto Sans Symbols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INFORMATICA</cp:lastModifiedBy>
  <cp:revision>157</cp:revision>
  <dcterms:created xsi:type="dcterms:W3CDTF">2021-05-27T23:45:58Z</dcterms:created>
  <dcterms:modified xsi:type="dcterms:W3CDTF">2025-08-05T19:06:24Z</dcterms:modified>
</cp:coreProperties>
</file>