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62" r:id="rId2"/>
    <p:sldId id="258" r:id="rId3"/>
    <p:sldId id="259" r:id="rId4"/>
    <p:sldId id="293" r:id="rId5"/>
    <p:sldId id="303" r:id="rId6"/>
    <p:sldId id="304" r:id="rId7"/>
    <p:sldId id="305" r:id="rId8"/>
    <p:sldId id="308" r:id="rId9"/>
    <p:sldId id="307" r:id="rId10"/>
    <p:sldId id="301" r:id="rId11"/>
    <p:sldId id="310" r:id="rId12"/>
    <p:sldId id="309" r:id="rId13"/>
    <p:sldId id="306" r:id="rId14"/>
    <p:sldId id="277" r:id="rId15"/>
    <p:sldId id="278" r:id="rId16"/>
    <p:sldId id="279" r:id="rId17"/>
    <p:sldId id="280" r:id="rId18"/>
    <p:sldId id="281" r:id="rId19"/>
    <p:sldId id="282" r:id="rId20"/>
    <p:sldId id="302" r:id="rId21"/>
    <p:sldId id="294" r:id="rId22"/>
    <p:sldId id="270" r:id="rId23"/>
    <p:sldId id="285" r:id="rId24"/>
    <p:sldId id="297" r:id="rId25"/>
    <p:sldId id="298" r:id="rId26"/>
    <p:sldId id="264" r:id="rId27"/>
    <p:sldId id="299" r:id="rId28"/>
    <p:sldId id="265" r:id="rId29"/>
    <p:sldId id="266" r:id="rId30"/>
    <p:sldId id="267" r:id="rId31"/>
    <p:sldId id="268" r:id="rId32"/>
    <p:sldId id="260"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fsQybd2hes5qMfd625ajkgi9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DA8"/>
    <a:srgbClr val="FF0066"/>
    <a:srgbClr val="E87EC2"/>
    <a:srgbClr val="2CB5E0"/>
    <a:srgbClr val="4D4D4D"/>
    <a:srgbClr val="000000"/>
    <a:srgbClr val="999999"/>
    <a:srgbClr val="FFC600"/>
    <a:srgbClr val="32266B"/>
    <a:srgbClr val="287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5"/>
    <p:restoredTop sz="94674"/>
  </p:normalViewPr>
  <p:slideViewPr>
    <p:cSldViewPr snapToGrid="0">
      <p:cViewPr varScale="1">
        <p:scale>
          <a:sx n="68" d="100"/>
          <a:sy n="68"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F:\RESPALDO\2024\RENDICION%20DE%20CUENTAS%202023\FASE%202\CUADROS%20DE%20RENDICION%20DE%20CUENTAS%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RESPALDO\2024\RENDICION%20DE%20CUENTAS%202023\FASE%202\CUADROS%20DE%20RENDICION%20DE%20CUENTAS%20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RESPALDO\2024\RENDICION%20DE%20CUENTAS%202023\FASE%202\CUADROS%20DE%20RENDICION%20DE%20CUENTAS%20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RESPALDO\2024\RENDICION%20DE%20CUENTAS%202023\FASE%202\CUADROS%20DE%20RENDICION%20DE%20CUENTAS%20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RESPALDO\2024\RENDICION%20DE%20CUENTAS%202023\FASE%202\CUADROS%20DE%20RENDICION%20DE%20CUENTAS%20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RESPALDO\2024\RENDICION%20DE%20CUENTAS%202023\FASE%202\CUADROS%20DE%20RENDICION%20DE%20CUENTAS%202023.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RESPALDO\2024\RENDICION%20DE%20CUENTAS%202023\CUADROS%20DE%20RENDICION%20DE%20CUENTAS%20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4C3DA8"/>
                </a:solidFill>
                <a:latin typeface="+mn-lt"/>
                <a:ea typeface="+mn-ea"/>
                <a:cs typeface="+mn-cs"/>
              </a:defRPr>
            </a:pPr>
            <a:r>
              <a:rPr lang="en-US" sz="2400" b="1" dirty="0">
                <a:solidFill>
                  <a:srgbClr val="4C3DA8"/>
                </a:solidFill>
              </a:rPr>
              <a:t>PROCEDIMIENTOS</a:t>
            </a:r>
            <a:r>
              <a:rPr lang="en-US" sz="2400" b="1" baseline="0" dirty="0">
                <a:solidFill>
                  <a:srgbClr val="4C3DA8"/>
                </a:solidFill>
              </a:rPr>
              <a:t> REALIZADOS </a:t>
            </a:r>
            <a:r>
              <a:rPr lang="en-US" sz="2400" b="1" dirty="0">
                <a:solidFill>
                  <a:srgbClr val="4C3DA8"/>
                </a:solidFill>
              </a:rPr>
              <a:t>EN TERAPIA FISICA Y TERAPEUTICA</a:t>
            </a: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4C3DA8"/>
              </a:solidFill>
              <a:latin typeface="+mn-lt"/>
              <a:ea typeface="+mn-ea"/>
              <a:cs typeface="+mn-cs"/>
            </a:defRPr>
          </a:pPr>
          <a:endParaRPr lang="es-EC"/>
        </a:p>
      </c:txPr>
    </c:title>
    <c:autoTitleDeleted val="0"/>
    <c:plotArea>
      <c:layout/>
      <c:barChart>
        <c:barDir val="col"/>
        <c:grouping val="clustered"/>
        <c:varyColors val="0"/>
        <c:ser>
          <c:idx val="0"/>
          <c:order val="0"/>
          <c:spPr>
            <a:solidFill>
              <a:srgbClr val="7030A0"/>
            </a:solidFill>
            <a:ln>
              <a:noFill/>
            </a:ln>
            <a:effectLst/>
          </c:spPr>
          <c:invertIfNegative val="0"/>
          <c:cat>
            <c:strRef>
              <c:f>'REHABILITACION '!$A$3:$A$7</c:f>
              <c:strCache>
                <c:ptCount val="5"/>
                <c:pt idx="0">
                  <c:v>Rehabilitación física</c:v>
                </c:pt>
                <c:pt idx="1">
                  <c:v>Terapia de lenguaje</c:v>
                </c:pt>
                <c:pt idx="2">
                  <c:v>Terapia respiratoria</c:v>
                </c:pt>
                <c:pt idx="3">
                  <c:v>Audiometría</c:v>
                </c:pt>
                <c:pt idx="4">
                  <c:v>Espirigometría</c:v>
                </c:pt>
              </c:strCache>
            </c:strRef>
          </c:cat>
          <c:val>
            <c:numRef>
              <c:f>'REHABILITACION '!$B$3:$B$7</c:f>
              <c:numCache>
                <c:formatCode>General</c:formatCode>
                <c:ptCount val="5"/>
                <c:pt idx="0">
                  <c:v>69080</c:v>
                </c:pt>
                <c:pt idx="1">
                  <c:v>13116</c:v>
                </c:pt>
                <c:pt idx="2">
                  <c:v>16795</c:v>
                </c:pt>
                <c:pt idx="3">
                  <c:v>457</c:v>
                </c:pt>
                <c:pt idx="4">
                  <c:v>179</c:v>
                </c:pt>
              </c:numCache>
            </c:numRef>
          </c:val>
          <c:extLst>
            <c:ext xmlns:c16="http://schemas.microsoft.com/office/drawing/2014/chart" uri="{C3380CC4-5D6E-409C-BE32-E72D297353CC}">
              <c16:uniqueId val="{00000000-4861-41E3-9444-14A113D9880D}"/>
            </c:ext>
          </c:extLst>
        </c:ser>
        <c:dLbls>
          <c:showLegendKey val="0"/>
          <c:showVal val="0"/>
          <c:showCatName val="0"/>
          <c:showSerName val="0"/>
          <c:showPercent val="0"/>
          <c:showBubbleSize val="0"/>
        </c:dLbls>
        <c:gapWidth val="150"/>
        <c:axId val="1705253231"/>
        <c:axId val="1705256111"/>
      </c:barChart>
      <c:catAx>
        <c:axId val="170525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705256111"/>
        <c:crosses val="autoZero"/>
        <c:auto val="1"/>
        <c:lblAlgn val="ctr"/>
        <c:lblOffset val="100"/>
        <c:noMultiLvlLbl val="0"/>
      </c:catAx>
      <c:valAx>
        <c:axId val="1705256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7052532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rgbClr val="7030A0"/>
                </a:solidFill>
                <a:latin typeface="+mn-lt"/>
                <a:ea typeface="+mn-ea"/>
                <a:cs typeface="+mn-cs"/>
              </a:defRPr>
            </a:pPr>
            <a:r>
              <a:rPr lang="en-US" sz="2800">
                <a:solidFill>
                  <a:srgbClr val="7030A0"/>
                </a:solidFill>
              </a:rPr>
              <a:t>DERIVACIONES 2023</a:t>
            </a:r>
          </a:p>
        </c:rich>
      </c:tx>
      <c:overlay val="0"/>
      <c:spPr>
        <a:noFill/>
        <a:ln>
          <a:noFill/>
        </a:ln>
        <a:effectLst/>
      </c:spPr>
      <c:txPr>
        <a:bodyPr rot="0" spcFirstLastPara="1" vertOverflow="ellipsis" vert="horz" wrap="square" anchor="ctr" anchorCtr="1"/>
        <a:lstStyle/>
        <a:p>
          <a:pPr>
            <a:defRPr sz="2800" b="1" i="0" u="none" strike="noStrike" kern="1200" baseline="0">
              <a:solidFill>
                <a:srgbClr val="7030A0"/>
              </a:solidFill>
              <a:latin typeface="+mn-lt"/>
              <a:ea typeface="+mn-ea"/>
              <a:cs typeface="+mn-cs"/>
            </a:defRPr>
          </a:pPr>
          <a:endParaRPr lang="es-EC"/>
        </a:p>
      </c:txPr>
    </c:title>
    <c:autoTitleDeleted val="0"/>
    <c:plotArea>
      <c:layout/>
      <c:lineChart>
        <c:grouping val="standard"/>
        <c:varyColors val="0"/>
        <c:ser>
          <c:idx val="0"/>
          <c:order val="0"/>
          <c:spPr>
            <a:ln w="34925" cap="rnd">
              <a:solidFill>
                <a:schemeClr val="accent4">
                  <a:lumMod val="40000"/>
                  <a:lumOff val="60000"/>
                </a:schemeClr>
              </a:solidFill>
              <a:round/>
            </a:ln>
            <a:effectLst>
              <a:outerShdw blurRad="40000" dist="23000" dir="5400000" rotWithShape="0">
                <a:srgbClr val="000000">
                  <a:alpha val="35000"/>
                </a:srgbClr>
              </a:outerShdw>
            </a:effectLst>
          </c:spPr>
          <c:marker>
            <c:symbol val="none"/>
          </c:marker>
          <c:dLbls>
            <c:spPr>
              <a:noFill/>
              <a:ln>
                <a:solidFill>
                  <a:schemeClr val="accent4">
                    <a:lumMod val="40000"/>
                    <a:lumOff val="60000"/>
                  </a:schemeClr>
                </a:solid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'GESTION DE PCTE'!$B$3:$B$14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'GESTION DE PCTE'!$C$3:$C$14</c:f>
              <c:numCache>
                <c:formatCode>General</c:formatCode>
                <c:ptCount val="12"/>
                <c:pt idx="0">
                  <c:v>112</c:v>
                </c:pt>
                <c:pt idx="1">
                  <c:v>95</c:v>
                </c:pt>
                <c:pt idx="2">
                  <c:v>109</c:v>
                </c:pt>
                <c:pt idx="3">
                  <c:v>111</c:v>
                </c:pt>
                <c:pt idx="4">
                  <c:v>127</c:v>
                </c:pt>
                <c:pt idx="5">
                  <c:v>110</c:v>
                </c:pt>
                <c:pt idx="6">
                  <c:v>104</c:v>
                </c:pt>
                <c:pt idx="7">
                  <c:v>89</c:v>
                </c:pt>
                <c:pt idx="8">
                  <c:v>99</c:v>
                </c:pt>
                <c:pt idx="9">
                  <c:v>71</c:v>
                </c:pt>
                <c:pt idx="10">
                  <c:v>83</c:v>
                </c:pt>
                <c:pt idx="11">
                  <c:v>73</c:v>
                </c:pt>
              </c:numCache>
            </c:numRef>
          </c:val>
          <c:smooth val="0"/>
          <c:extLst>
            <c:ext xmlns:c16="http://schemas.microsoft.com/office/drawing/2014/chart" uri="{C3380CC4-5D6E-409C-BE32-E72D297353CC}">
              <c16:uniqueId val="{00000000-37E8-4F0F-9A7F-20C60E841B3D}"/>
            </c:ext>
          </c:extLst>
        </c:ser>
        <c:dLbls>
          <c:dLblPos val="ctr"/>
          <c:showLegendKey val="0"/>
          <c:showVal val="1"/>
          <c:showCatName val="0"/>
          <c:showSerName val="0"/>
          <c:showPercent val="0"/>
          <c:showBubbleSize val="0"/>
        </c:dLbls>
        <c:smooth val="0"/>
        <c:axId val="1626597759"/>
        <c:axId val="1626596319"/>
      </c:lineChart>
      <c:catAx>
        <c:axId val="16265977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EC"/>
          </a:p>
        </c:txPr>
        <c:crossAx val="1626596319"/>
        <c:crosses val="autoZero"/>
        <c:auto val="1"/>
        <c:lblAlgn val="ctr"/>
        <c:lblOffset val="100"/>
        <c:noMultiLvlLbl val="0"/>
      </c:catAx>
      <c:valAx>
        <c:axId val="1626596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crossAx val="1626597759"/>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r>
              <a:rPr lang="en-US" sz="2400">
                <a:solidFill>
                  <a:srgbClr val="FF0000"/>
                </a:solidFill>
              </a:rPr>
              <a:t>REFERENCIAS 2023</a:t>
            </a:r>
          </a:p>
        </c:rich>
      </c:tx>
      <c:overlay val="0"/>
      <c:spPr>
        <a:noFill/>
        <a:ln>
          <a:noFill/>
        </a:ln>
        <a:effectLst/>
      </c:spPr>
      <c:txPr>
        <a:bodyPr rot="0" spcFirstLastPara="1" vertOverflow="ellipsis" vert="horz" wrap="square" anchor="ctr" anchorCtr="1"/>
        <a:lstStyle/>
        <a:p>
          <a:pPr>
            <a:defRPr sz="2400" b="1" i="0" u="none" strike="noStrike" kern="1200" baseline="0">
              <a:solidFill>
                <a:srgbClr val="FF0000"/>
              </a:solidFill>
              <a:latin typeface="+mn-lt"/>
              <a:ea typeface="+mn-ea"/>
              <a:cs typeface="+mn-cs"/>
            </a:defRPr>
          </a:pPr>
          <a:endParaRPr lang="es-EC"/>
        </a:p>
      </c:txPr>
    </c:title>
    <c:autoTitleDeleted val="0"/>
    <c:plotArea>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'GESTION DE PCTE'!$J$3:$J$14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'GESTION DE PCTE'!$K$3:$K$14</c:f>
              <c:numCache>
                <c:formatCode>General</c:formatCode>
                <c:ptCount val="12"/>
                <c:pt idx="0">
                  <c:v>26</c:v>
                </c:pt>
                <c:pt idx="1">
                  <c:v>20</c:v>
                </c:pt>
                <c:pt idx="2">
                  <c:v>35</c:v>
                </c:pt>
                <c:pt idx="3">
                  <c:v>15</c:v>
                </c:pt>
                <c:pt idx="4">
                  <c:v>23</c:v>
                </c:pt>
                <c:pt idx="5">
                  <c:v>28</c:v>
                </c:pt>
                <c:pt idx="6">
                  <c:v>26</c:v>
                </c:pt>
                <c:pt idx="7">
                  <c:v>13</c:v>
                </c:pt>
                <c:pt idx="8">
                  <c:v>22</c:v>
                </c:pt>
                <c:pt idx="9">
                  <c:v>16</c:v>
                </c:pt>
                <c:pt idx="10">
                  <c:v>14</c:v>
                </c:pt>
                <c:pt idx="11">
                  <c:v>13</c:v>
                </c:pt>
              </c:numCache>
            </c:numRef>
          </c:val>
          <c:smooth val="0"/>
          <c:extLst>
            <c:ext xmlns:c16="http://schemas.microsoft.com/office/drawing/2014/chart" uri="{C3380CC4-5D6E-409C-BE32-E72D297353CC}">
              <c16:uniqueId val="{00000000-2274-46D1-85D6-EF40DD313E86}"/>
            </c:ext>
          </c:extLst>
        </c:ser>
        <c:dLbls>
          <c:dLblPos val="ctr"/>
          <c:showLegendKey val="0"/>
          <c:showVal val="1"/>
          <c:showCatName val="0"/>
          <c:showSerName val="0"/>
          <c:showPercent val="0"/>
          <c:showBubbleSize val="0"/>
        </c:dLbls>
        <c:marker val="1"/>
        <c:smooth val="0"/>
        <c:axId val="1733543455"/>
        <c:axId val="1733543935"/>
      </c:lineChart>
      <c:catAx>
        <c:axId val="173354345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1733543935"/>
        <c:crosses val="autoZero"/>
        <c:auto val="1"/>
        <c:lblAlgn val="ctr"/>
        <c:lblOffset val="100"/>
        <c:noMultiLvlLbl val="0"/>
      </c:catAx>
      <c:valAx>
        <c:axId val="17335439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33543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6">
                    <a:lumMod val="75000"/>
                  </a:schemeClr>
                </a:solidFill>
                <a:latin typeface="+mn-lt"/>
                <a:ea typeface="+mn-ea"/>
                <a:cs typeface="+mn-cs"/>
              </a:defRPr>
            </a:pPr>
            <a:r>
              <a:rPr lang="en-US" sz="2800" b="1">
                <a:solidFill>
                  <a:schemeClr val="accent6">
                    <a:lumMod val="75000"/>
                  </a:schemeClr>
                </a:solidFill>
              </a:rPr>
              <a:t>EJECUCIÓN PRESUPUESTARIA 2023 </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6">
                  <a:lumMod val="7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2"/>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1-0F81-44AA-9381-50BCF079B394}"/>
              </c:ext>
            </c:extLst>
          </c:dPt>
          <c:cat>
            <c:strRef>
              <c:f>FINANCIERO!$A$4:$A$6</c:f>
              <c:strCache>
                <c:ptCount val="3"/>
                <c:pt idx="0">
                  <c:v>CODIFICADO</c:v>
                </c:pt>
                <c:pt idx="1">
                  <c:v>DEVENGADO</c:v>
                </c:pt>
                <c:pt idx="2">
                  <c:v>EJECUCIÓN</c:v>
                </c:pt>
              </c:strCache>
            </c:strRef>
          </c:cat>
          <c:val>
            <c:numRef>
              <c:f>FINANCIERO!$B$4:$B$6</c:f>
              <c:numCache>
                <c:formatCode>_("$"* #,##0.00_);_("$"* \(#,##0.00\);_("$"* "-"??_);_(@_)</c:formatCode>
                <c:ptCount val="3"/>
                <c:pt idx="0">
                  <c:v>18477617.449999999</c:v>
                </c:pt>
                <c:pt idx="1">
                  <c:v>18470035.510000002</c:v>
                </c:pt>
                <c:pt idx="2" formatCode="0.00%">
                  <c:v>0.99960000000000004</c:v>
                </c:pt>
              </c:numCache>
            </c:numRef>
          </c:val>
          <c:extLst>
            <c:ext xmlns:c16="http://schemas.microsoft.com/office/drawing/2014/chart" uri="{C3380CC4-5D6E-409C-BE32-E72D297353CC}">
              <c16:uniqueId val="{00000000-0F81-44AA-9381-50BCF079B394}"/>
            </c:ext>
          </c:extLst>
        </c:ser>
        <c:dLbls>
          <c:showLegendKey val="0"/>
          <c:showVal val="0"/>
          <c:showCatName val="0"/>
          <c:showSerName val="0"/>
          <c:showPercent val="0"/>
          <c:showBubbleSize val="0"/>
        </c:dLbls>
        <c:gapWidth val="150"/>
        <c:axId val="1636812431"/>
        <c:axId val="1636813871"/>
      </c:barChart>
      <c:catAx>
        <c:axId val="163681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36813871"/>
        <c:crosses val="autoZero"/>
        <c:auto val="1"/>
        <c:lblAlgn val="ctr"/>
        <c:lblOffset val="100"/>
        <c:noMultiLvlLbl val="0"/>
      </c:catAx>
      <c:valAx>
        <c:axId val="163681387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C"/>
          </a:p>
        </c:txPr>
        <c:crossAx val="16368124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800" b="1" i="0" u="none" strike="noStrike" kern="1200" spc="0" baseline="0">
                <a:solidFill>
                  <a:srgbClr val="E87EC2"/>
                </a:solidFill>
                <a:latin typeface="+mn-lt"/>
                <a:ea typeface="+mn-ea"/>
                <a:cs typeface="+mn-cs"/>
              </a:defRPr>
            </a:pPr>
            <a:r>
              <a:rPr lang="es-EC" sz="2800" b="1">
                <a:solidFill>
                  <a:srgbClr val="E87EC2"/>
                </a:solidFill>
              </a:rPr>
              <a:t>COMPRAS PÚBLICAS 2023</a:t>
            </a:r>
          </a:p>
        </c:rich>
      </c:tx>
      <c:overlay val="0"/>
      <c:spPr>
        <a:noFill/>
        <a:ln>
          <a:noFill/>
        </a:ln>
        <a:effectLst/>
      </c:spPr>
      <c:txPr>
        <a:bodyPr rot="0" spcFirstLastPara="1" vertOverflow="ellipsis" vert="horz" wrap="square" anchor="ctr" anchorCtr="1"/>
        <a:lstStyle/>
        <a:p>
          <a:pPr>
            <a:defRPr sz="2800" b="1" i="0" u="none" strike="noStrike" kern="1200" spc="0" baseline="0">
              <a:solidFill>
                <a:srgbClr val="E87EC2"/>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4"/>
            </a:solidFill>
            <a:ln>
              <a:noFill/>
            </a:ln>
            <a:effectLst/>
          </c:spPr>
          <c:invertIfNegative val="0"/>
          <c:cat>
            <c:strRef>
              <c:f>COMPRAS!$B$2:$B$7</c:f>
              <c:strCache>
                <c:ptCount val="6"/>
                <c:pt idx="0">
                  <c:v>Ínfima Cuantía</c:v>
                </c:pt>
                <c:pt idx="1">
                  <c:v>Licitación</c:v>
                </c:pt>
                <c:pt idx="2">
                  <c:v>Subasta Inversa Electrónica</c:v>
                </c:pt>
                <c:pt idx="3">
                  <c:v>Menor Cuantía</c:v>
                </c:pt>
                <c:pt idx="4">
                  <c:v>Régimen Especial</c:v>
                </c:pt>
                <c:pt idx="5">
                  <c:v>Catálogo Electrónico</c:v>
                </c:pt>
              </c:strCache>
            </c:strRef>
          </c:cat>
          <c:val>
            <c:numRef>
              <c:f>COMPRAS!$C$2:$C$7</c:f>
              <c:numCache>
                <c:formatCode>_("$"* #,##0.00_);_("$"* \(#,##0.00\);_("$"* "-"??_);_(@_)</c:formatCode>
                <c:ptCount val="6"/>
                <c:pt idx="0">
                  <c:v>333491.24</c:v>
                </c:pt>
                <c:pt idx="1">
                  <c:v>133327.45000000001</c:v>
                </c:pt>
                <c:pt idx="2">
                  <c:v>4037371.88</c:v>
                </c:pt>
                <c:pt idx="3">
                  <c:v>12560</c:v>
                </c:pt>
                <c:pt idx="4">
                  <c:v>12578.96</c:v>
                </c:pt>
                <c:pt idx="5">
                  <c:v>1206458.28</c:v>
                </c:pt>
              </c:numCache>
            </c:numRef>
          </c:val>
          <c:extLst>
            <c:ext xmlns:c16="http://schemas.microsoft.com/office/drawing/2014/chart" uri="{C3380CC4-5D6E-409C-BE32-E72D297353CC}">
              <c16:uniqueId val="{00000000-8ABC-44D7-8104-480B18BB7AEB}"/>
            </c:ext>
          </c:extLst>
        </c:ser>
        <c:dLbls>
          <c:showLegendKey val="0"/>
          <c:showVal val="0"/>
          <c:showCatName val="0"/>
          <c:showSerName val="0"/>
          <c:showPercent val="0"/>
          <c:showBubbleSize val="0"/>
        </c:dLbls>
        <c:gapWidth val="150"/>
        <c:axId val="1636814351"/>
        <c:axId val="1636810991"/>
      </c:barChart>
      <c:catAx>
        <c:axId val="1636814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636810991"/>
        <c:crosses val="autoZero"/>
        <c:auto val="1"/>
        <c:lblAlgn val="ctr"/>
        <c:lblOffset val="100"/>
        <c:noMultiLvlLbl val="0"/>
      </c:catAx>
      <c:valAx>
        <c:axId val="163681099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6368143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2">
                    <a:lumMod val="75000"/>
                  </a:schemeClr>
                </a:solidFill>
                <a:latin typeface="+mn-lt"/>
                <a:ea typeface="+mn-ea"/>
                <a:cs typeface="+mn-cs"/>
              </a:defRPr>
            </a:pPr>
            <a:r>
              <a:rPr lang="en-US" sz="2800" b="1">
                <a:solidFill>
                  <a:schemeClr val="accent2">
                    <a:lumMod val="75000"/>
                  </a:schemeClr>
                </a:solidFill>
              </a:rPr>
              <a:t>PORCENTAJE</a:t>
            </a:r>
            <a:r>
              <a:rPr lang="en-US" sz="2800" b="1" baseline="0">
                <a:solidFill>
                  <a:schemeClr val="accent2">
                    <a:lumMod val="75000"/>
                  </a:schemeClr>
                </a:solidFill>
              </a:rPr>
              <a:t> DE </a:t>
            </a:r>
            <a:r>
              <a:rPr lang="en-US" sz="2800" b="1">
                <a:solidFill>
                  <a:schemeClr val="accent2">
                    <a:lumMod val="75000"/>
                  </a:schemeClr>
                </a:solidFill>
              </a:rPr>
              <a:t>ABASTECIMIENTO 2023 </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2">
                  <a:lumMod val="7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rgbClr val="7030A0"/>
            </a:solidFill>
            <a:ln>
              <a:noFill/>
            </a:ln>
            <a:effectLst/>
          </c:spPr>
          <c:invertIfNegative val="0"/>
          <c:cat>
            <c:strRef>
              <c:f>Hoja1!$A$1:$A$2</c:f>
              <c:strCache>
                <c:ptCount val="2"/>
                <c:pt idx="0">
                  <c:v> MEDICAMENTOS</c:v>
                </c:pt>
                <c:pt idx="1">
                  <c:v> DISPOSITIVOS MEDICOS</c:v>
                </c:pt>
              </c:strCache>
            </c:strRef>
          </c:cat>
          <c:val>
            <c:numRef>
              <c:f>Hoja1!$B$1:$B$2</c:f>
              <c:numCache>
                <c:formatCode>0%</c:formatCode>
                <c:ptCount val="2"/>
                <c:pt idx="0">
                  <c:v>0.9</c:v>
                </c:pt>
                <c:pt idx="1">
                  <c:v>0.95</c:v>
                </c:pt>
              </c:numCache>
            </c:numRef>
          </c:val>
          <c:extLst>
            <c:ext xmlns:c16="http://schemas.microsoft.com/office/drawing/2014/chart" uri="{C3380CC4-5D6E-409C-BE32-E72D297353CC}">
              <c16:uniqueId val="{00000000-1865-40FE-ABB2-67FD0FDE6EFC}"/>
            </c:ext>
          </c:extLst>
        </c:ser>
        <c:dLbls>
          <c:showLegendKey val="0"/>
          <c:showVal val="0"/>
          <c:showCatName val="0"/>
          <c:showSerName val="0"/>
          <c:showPercent val="0"/>
          <c:showBubbleSize val="0"/>
        </c:dLbls>
        <c:gapWidth val="150"/>
        <c:axId val="1736287231"/>
        <c:axId val="1573249583"/>
      </c:barChart>
      <c:catAx>
        <c:axId val="173628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73249583"/>
        <c:crosses val="autoZero"/>
        <c:auto val="1"/>
        <c:lblAlgn val="ctr"/>
        <c:lblOffset val="100"/>
        <c:noMultiLvlLbl val="0"/>
      </c:catAx>
      <c:valAx>
        <c:axId val="15732495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362872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ATENCIONES EN CONSULTA EXTERNA 2023</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ESTADISTICA!$B$5</c:f>
              <c:strCache>
                <c:ptCount val="1"/>
                <c:pt idx="0">
                  <c:v>CONSULTA EXTERNA</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ESTADISTICA!$C$4:$N$4</c:f>
              <c:strCache>
                <c:ptCount val="12"/>
                <c:pt idx="0">
                  <c:v>ENERO</c:v>
                </c:pt>
                <c:pt idx="1">
                  <c:v>FEBRERO</c:v>
                </c:pt>
                <c:pt idx="2">
                  <c:v>MARZO</c:v>
                </c:pt>
                <c:pt idx="3">
                  <c:v>ABRIL</c:v>
                </c:pt>
                <c:pt idx="4">
                  <c:v>MAYO</c:v>
                </c:pt>
                <c:pt idx="5">
                  <c:v>JUNIO</c:v>
                </c:pt>
                <c:pt idx="6">
                  <c:v>JULIO</c:v>
                </c:pt>
                <c:pt idx="7">
                  <c:v>AGOSTO</c:v>
                </c:pt>
                <c:pt idx="8">
                  <c:v>SEPTEMBRE</c:v>
                </c:pt>
                <c:pt idx="9">
                  <c:v>OCTUBRE</c:v>
                </c:pt>
                <c:pt idx="10">
                  <c:v>NOVIEMBRE</c:v>
                </c:pt>
                <c:pt idx="11">
                  <c:v>DICIEMBRE</c:v>
                </c:pt>
              </c:strCache>
            </c:strRef>
          </c:cat>
          <c:val>
            <c:numRef>
              <c:f>ESTADISTICA!$C$5:$N$5</c:f>
              <c:numCache>
                <c:formatCode>General</c:formatCode>
                <c:ptCount val="12"/>
                <c:pt idx="0">
                  <c:v>2616</c:v>
                </c:pt>
                <c:pt idx="1">
                  <c:v>2203</c:v>
                </c:pt>
                <c:pt idx="2">
                  <c:v>2168</c:v>
                </c:pt>
                <c:pt idx="3">
                  <c:v>1981</c:v>
                </c:pt>
                <c:pt idx="4">
                  <c:v>1884</c:v>
                </c:pt>
                <c:pt idx="5">
                  <c:v>2550</c:v>
                </c:pt>
                <c:pt idx="6">
                  <c:v>2292</c:v>
                </c:pt>
                <c:pt idx="7">
                  <c:v>2647</c:v>
                </c:pt>
                <c:pt idx="8">
                  <c:v>2228</c:v>
                </c:pt>
                <c:pt idx="9">
                  <c:v>1749</c:v>
                </c:pt>
                <c:pt idx="10">
                  <c:v>1117</c:v>
                </c:pt>
                <c:pt idx="11">
                  <c:v>2452</c:v>
                </c:pt>
              </c:numCache>
            </c:numRef>
          </c:val>
          <c:extLst>
            <c:ext xmlns:c16="http://schemas.microsoft.com/office/drawing/2014/chart" uri="{C3380CC4-5D6E-409C-BE32-E72D297353CC}">
              <c16:uniqueId val="{00000000-B8C5-47C2-B07C-E018C4542442}"/>
            </c:ext>
          </c:extLst>
        </c:ser>
        <c:dLbls>
          <c:showLegendKey val="0"/>
          <c:showVal val="0"/>
          <c:showCatName val="0"/>
          <c:showSerName val="0"/>
          <c:showPercent val="0"/>
          <c:showBubbleSize val="0"/>
        </c:dLbls>
        <c:gapWidth val="100"/>
        <c:overlap val="-24"/>
        <c:axId val="351668703"/>
        <c:axId val="351665343"/>
      </c:barChart>
      <c:catAx>
        <c:axId val="3516687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51665343"/>
        <c:crosses val="autoZero"/>
        <c:auto val="1"/>
        <c:lblAlgn val="ctr"/>
        <c:lblOffset val="100"/>
        <c:noMultiLvlLbl val="0"/>
      </c:catAx>
      <c:valAx>
        <c:axId val="351665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5166870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ATENCIONES EN</a:t>
            </a:r>
            <a:r>
              <a:rPr lang="en-US" sz="1800" b="1" baseline="0" dirty="0"/>
              <a:t> </a:t>
            </a:r>
            <a:r>
              <a:rPr lang="en-US" sz="1800" b="1" dirty="0"/>
              <a:t>EMERGENCIA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ESTADISTICA!$P$5</c:f>
              <c:strCache>
                <c:ptCount val="1"/>
                <c:pt idx="0">
                  <c:v>EMERGENCIA </c:v>
                </c:pt>
              </c:strCache>
            </c:strRef>
          </c:tx>
          <c:spPr>
            <a:solidFill>
              <a:schemeClr val="accent6"/>
            </a:solidFill>
            <a:ln>
              <a:noFill/>
            </a:ln>
            <a:effectLst/>
            <a:sp3d/>
          </c:spPr>
          <c:invertIfNegative val="0"/>
          <c:cat>
            <c:strRef>
              <c:f>ESTADISTICA!$Q$4:$AB$4</c:f>
              <c:strCache>
                <c:ptCount val="12"/>
                <c:pt idx="0">
                  <c:v>ENERO</c:v>
                </c:pt>
                <c:pt idx="1">
                  <c:v>FEBRERO</c:v>
                </c:pt>
                <c:pt idx="2">
                  <c:v>MARZO</c:v>
                </c:pt>
                <c:pt idx="3">
                  <c:v>ABRIL</c:v>
                </c:pt>
                <c:pt idx="4">
                  <c:v>MAYO</c:v>
                </c:pt>
                <c:pt idx="5">
                  <c:v>JUNIO</c:v>
                </c:pt>
                <c:pt idx="6">
                  <c:v>JULIO</c:v>
                </c:pt>
                <c:pt idx="7">
                  <c:v>AGOSTO</c:v>
                </c:pt>
                <c:pt idx="8">
                  <c:v>SEPTEMBRE</c:v>
                </c:pt>
                <c:pt idx="9">
                  <c:v>OCTUBRE</c:v>
                </c:pt>
                <c:pt idx="10">
                  <c:v>NOVIEMBRE</c:v>
                </c:pt>
                <c:pt idx="11">
                  <c:v>DICIEMBRE</c:v>
                </c:pt>
              </c:strCache>
            </c:strRef>
          </c:cat>
          <c:val>
            <c:numRef>
              <c:f>ESTADISTICA!$Q$5:$AB$5</c:f>
              <c:numCache>
                <c:formatCode>General</c:formatCode>
                <c:ptCount val="12"/>
                <c:pt idx="0">
                  <c:v>3381</c:v>
                </c:pt>
                <c:pt idx="1">
                  <c:v>3424</c:v>
                </c:pt>
                <c:pt idx="2">
                  <c:v>3394</c:v>
                </c:pt>
                <c:pt idx="3">
                  <c:v>3441</c:v>
                </c:pt>
                <c:pt idx="4">
                  <c:v>4101</c:v>
                </c:pt>
                <c:pt idx="5">
                  <c:v>4107</c:v>
                </c:pt>
                <c:pt idx="6">
                  <c:v>3931</c:v>
                </c:pt>
                <c:pt idx="7">
                  <c:v>3264</c:v>
                </c:pt>
                <c:pt idx="8">
                  <c:v>3209</c:v>
                </c:pt>
                <c:pt idx="9">
                  <c:v>3302</c:v>
                </c:pt>
                <c:pt idx="10">
                  <c:v>2331</c:v>
                </c:pt>
                <c:pt idx="11">
                  <c:v>2445</c:v>
                </c:pt>
              </c:numCache>
            </c:numRef>
          </c:val>
          <c:extLst>
            <c:ext xmlns:c16="http://schemas.microsoft.com/office/drawing/2014/chart" uri="{C3380CC4-5D6E-409C-BE32-E72D297353CC}">
              <c16:uniqueId val="{00000000-5888-486E-A30C-390AEE805897}"/>
            </c:ext>
          </c:extLst>
        </c:ser>
        <c:dLbls>
          <c:showLegendKey val="0"/>
          <c:showVal val="0"/>
          <c:showCatName val="0"/>
          <c:showSerName val="0"/>
          <c:showPercent val="0"/>
          <c:showBubbleSize val="0"/>
        </c:dLbls>
        <c:gapWidth val="150"/>
        <c:shape val="box"/>
        <c:axId val="510081983"/>
        <c:axId val="510082463"/>
        <c:axId val="0"/>
      </c:bar3DChart>
      <c:catAx>
        <c:axId val="5100819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10082463"/>
        <c:crosses val="autoZero"/>
        <c:auto val="1"/>
        <c:lblAlgn val="ctr"/>
        <c:lblOffset val="100"/>
        <c:noMultiLvlLbl val="0"/>
      </c:catAx>
      <c:valAx>
        <c:axId val="510082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C"/>
          </a:p>
        </c:txPr>
        <c:crossAx val="51008198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ATENCIONES DE HOSPITALIZACIÓN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ESTADISTICA!$AD$5</c:f>
              <c:strCache>
                <c:ptCount val="1"/>
                <c:pt idx="0">
                  <c:v>HOSPITALIZACIÓN</c:v>
                </c:pt>
              </c:strCache>
            </c:strRef>
          </c:tx>
          <c:spPr>
            <a:solidFill>
              <a:srgbClr val="00B0F0"/>
            </a:solidFill>
            <a:ln>
              <a:noFill/>
            </a:ln>
            <a:effectLst/>
            <a:sp3d/>
          </c:spPr>
          <c:invertIfNegative val="0"/>
          <c:cat>
            <c:strRef>
              <c:f>ESTADISTICA!$AE$4:$AP$4</c:f>
              <c:strCache>
                <c:ptCount val="12"/>
                <c:pt idx="0">
                  <c:v>ENERO</c:v>
                </c:pt>
                <c:pt idx="1">
                  <c:v>FEBRERO</c:v>
                </c:pt>
                <c:pt idx="2">
                  <c:v>MARZO</c:v>
                </c:pt>
                <c:pt idx="3">
                  <c:v>ABRIL</c:v>
                </c:pt>
                <c:pt idx="4">
                  <c:v>MAYO</c:v>
                </c:pt>
                <c:pt idx="5">
                  <c:v>JUNIO</c:v>
                </c:pt>
                <c:pt idx="6">
                  <c:v>JULIO</c:v>
                </c:pt>
                <c:pt idx="7">
                  <c:v>AGOSTO</c:v>
                </c:pt>
                <c:pt idx="8">
                  <c:v>SEPTEMBRE</c:v>
                </c:pt>
                <c:pt idx="9">
                  <c:v>OCTUBRE</c:v>
                </c:pt>
                <c:pt idx="10">
                  <c:v>NOVIEMBRE</c:v>
                </c:pt>
                <c:pt idx="11">
                  <c:v>DICIEMBRE</c:v>
                </c:pt>
              </c:strCache>
            </c:strRef>
          </c:cat>
          <c:val>
            <c:numRef>
              <c:f>ESTADISTICA!$AE$5:$AP$5</c:f>
              <c:numCache>
                <c:formatCode>General</c:formatCode>
                <c:ptCount val="12"/>
                <c:pt idx="0">
                  <c:v>612</c:v>
                </c:pt>
                <c:pt idx="1">
                  <c:v>599</c:v>
                </c:pt>
                <c:pt idx="2">
                  <c:v>712</c:v>
                </c:pt>
                <c:pt idx="3">
                  <c:v>646</c:v>
                </c:pt>
                <c:pt idx="4">
                  <c:v>694</c:v>
                </c:pt>
                <c:pt idx="5">
                  <c:v>668</c:v>
                </c:pt>
                <c:pt idx="6">
                  <c:v>668</c:v>
                </c:pt>
                <c:pt idx="7">
                  <c:v>650</c:v>
                </c:pt>
                <c:pt idx="8">
                  <c:v>616</c:v>
                </c:pt>
                <c:pt idx="9">
                  <c:v>609</c:v>
                </c:pt>
                <c:pt idx="10">
                  <c:v>574</c:v>
                </c:pt>
                <c:pt idx="11">
                  <c:v>555</c:v>
                </c:pt>
              </c:numCache>
            </c:numRef>
          </c:val>
          <c:extLst>
            <c:ext xmlns:c16="http://schemas.microsoft.com/office/drawing/2014/chart" uri="{C3380CC4-5D6E-409C-BE32-E72D297353CC}">
              <c16:uniqueId val="{00000000-E4D5-4E7F-8DC2-A303ADE99E08}"/>
            </c:ext>
          </c:extLst>
        </c:ser>
        <c:dLbls>
          <c:showLegendKey val="0"/>
          <c:showVal val="0"/>
          <c:showCatName val="0"/>
          <c:showSerName val="0"/>
          <c:showPercent val="0"/>
          <c:showBubbleSize val="0"/>
        </c:dLbls>
        <c:gapWidth val="150"/>
        <c:shape val="box"/>
        <c:axId val="580674671"/>
        <c:axId val="580673231"/>
        <c:axId val="0"/>
      </c:bar3DChart>
      <c:catAx>
        <c:axId val="580674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0673231"/>
        <c:crosses val="autoZero"/>
        <c:auto val="1"/>
        <c:lblAlgn val="ctr"/>
        <c:lblOffset val="100"/>
        <c:noMultiLvlLbl val="0"/>
      </c:catAx>
      <c:valAx>
        <c:axId val="580673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crossAx val="5806746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ATENCIONES DE HOSPITALIZACIÓN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580674671"/>
        <c:axId val="580673231"/>
        <c:axId val="0"/>
      </c:bar3DChart>
      <c:catAx>
        <c:axId val="580674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0673231"/>
        <c:crosses val="autoZero"/>
        <c:auto val="1"/>
        <c:lblAlgn val="ctr"/>
        <c:lblOffset val="100"/>
        <c:noMultiLvlLbl val="0"/>
      </c:catAx>
      <c:valAx>
        <c:axId val="580673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crossAx val="5806746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INGRESOS A NEONATOLOGIA</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ESTADISTICA!$P$27</c:f>
              <c:strCache>
                <c:ptCount val="1"/>
                <c:pt idx="0">
                  <c:v>AÑO 2023</c:v>
                </c:pt>
              </c:strCache>
            </c:strRef>
          </c:tx>
          <c:spPr>
            <a:solidFill>
              <a:srgbClr val="FF0066"/>
            </a:solidFill>
            <a:ln>
              <a:noFill/>
            </a:ln>
            <a:effectLst/>
          </c:spPr>
          <c:invertIfNegative val="0"/>
          <c:cat>
            <c:strRef>
              <c:f>ESTADISTICA!$Q$26:$AB$26</c:f>
              <c:strCache>
                <c:ptCount val="12"/>
                <c:pt idx="0">
                  <c:v>ENERO</c:v>
                </c:pt>
                <c:pt idx="1">
                  <c:v>FEBRERO</c:v>
                </c:pt>
                <c:pt idx="2">
                  <c:v>MARZO</c:v>
                </c:pt>
                <c:pt idx="3">
                  <c:v>ABRIL</c:v>
                </c:pt>
                <c:pt idx="4">
                  <c:v>MAYO</c:v>
                </c:pt>
                <c:pt idx="5">
                  <c:v>JUNIO</c:v>
                </c:pt>
                <c:pt idx="6">
                  <c:v>JULIO</c:v>
                </c:pt>
                <c:pt idx="7">
                  <c:v>AGOSTO</c:v>
                </c:pt>
                <c:pt idx="8">
                  <c:v>SEPTEMBRE</c:v>
                </c:pt>
                <c:pt idx="9">
                  <c:v>OCTUBRE</c:v>
                </c:pt>
                <c:pt idx="10">
                  <c:v>NOVIEMBRE</c:v>
                </c:pt>
                <c:pt idx="11">
                  <c:v>DICIEMBRE</c:v>
                </c:pt>
              </c:strCache>
            </c:strRef>
          </c:cat>
          <c:val>
            <c:numRef>
              <c:f>ESTADISTICA!$Q$27:$AB$27</c:f>
              <c:numCache>
                <c:formatCode>General</c:formatCode>
                <c:ptCount val="12"/>
                <c:pt idx="0">
                  <c:v>40</c:v>
                </c:pt>
                <c:pt idx="1">
                  <c:v>32</c:v>
                </c:pt>
                <c:pt idx="2">
                  <c:v>39</c:v>
                </c:pt>
                <c:pt idx="3">
                  <c:v>37</c:v>
                </c:pt>
                <c:pt idx="4">
                  <c:v>37</c:v>
                </c:pt>
                <c:pt idx="5">
                  <c:v>36</c:v>
                </c:pt>
                <c:pt idx="6">
                  <c:v>34</c:v>
                </c:pt>
                <c:pt idx="7">
                  <c:v>29</c:v>
                </c:pt>
                <c:pt idx="8">
                  <c:v>32</c:v>
                </c:pt>
                <c:pt idx="9">
                  <c:v>34</c:v>
                </c:pt>
                <c:pt idx="10">
                  <c:v>32</c:v>
                </c:pt>
                <c:pt idx="11">
                  <c:v>40</c:v>
                </c:pt>
              </c:numCache>
            </c:numRef>
          </c:val>
          <c:extLst>
            <c:ext xmlns:c16="http://schemas.microsoft.com/office/drawing/2014/chart" uri="{C3380CC4-5D6E-409C-BE32-E72D297353CC}">
              <c16:uniqueId val="{00000000-5055-4E8E-B8AE-72C430A509B0}"/>
            </c:ext>
          </c:extLst>
        </c:ser>
        <c:dLbls>
          <c:showLegendKey val="0"/>
          <c:showVal val="0"/>
          <c:showCatName val="0"/>
          <c:showSerName val="0"/>
          <c:showPercent val="0"/>
          <c:showBubbleSize val="0"/>
        </c:dLbls>
        <c:gapWidth val="150"/>
        <c:axId val="423440447"/>
        <c:axId val="580675151"/>
      </c:barChart>
      <c:catAx>
        <c:axId val="42344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0675151"/>
        <c:crosses val="autoZero"/>
        <c:auto val="1"/>
        <c:lblAlgn val="ctr"/>
        <c:lblOffset val="100"/>
        <c:noMultiLvlLbl val="0"/>
      </c:catAx>
      <c:valAx>
        <c:axId val="580675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C"/>
          </a:p>
        </c:txPr>
        <c:crossAx val="4234404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INGRESOS A UCI</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ESTADISTICA!$B$27</c:f>
              <c:strCache>
                <c:ptCount val="1"/>
                <c:pt idx="0">
                  <c:v>AÑO 2023</c:v>
                </c:pt>
              </c:strCache>
            </c:strRef>
          </c:tx>
          <c:spPr>
            <a:solidFill>
              <a:srgbClr val="FFFF00"/>
            </a:solidFill>
            <a:ln>
              <a:noFill/>
            </a:ln>
            <a:effectLst/>
            <a:sp3d/>
          </c:spPr>
          <c:invertIfNegative val="0"/>
          <c:cat>
            <c:strRef>
              <c:f>ESTADISTICA!$C$26:$N$26</c:f>
              <c:strCache>
                <c:ptCount val="12"/>
                <c:pt idx="0">
                  <c:v>ENERO</c:v>
                </c:pt>
                <c:pt idx="1">
                  <c:v>FEBRERO</c:v>
                </c:pt>
                <c:pt idx="2">
                  <c:v>MARZO</c:v>
                </c:pt>
                <c:pt idx="3">
                  <c:v>ABRIL</c:v>
                </c:pt>
                <c:pt idx="4">
                  <c:v>MAYO</c:v>
                </c:pt>
                <c:pt idx="5">
                  <c:v>JUNIO</c:v>
                </c:pt>
                <c:pt idx="6">
                  <c:v>JULIO</c:v>
                </c:pt>
                <c:pt idx="7">
                  <c:v>AGOSTO</c:v>
                </c:pt>
                <c:pt idx="8">
                  <c:v>SEPTEMBRE</c:v>
                </c:pt>
                <c:pt idx="9">
                  <c:v>OCTUBRE</c:v>
                </c:pt>
                <c:pt idx="10">
                  <c:v>NOVIEMBRE</c:v>
                </c:pt>
                <c:pt idx="11">
                  <c:v>DICIEMBRE</c:v>
                </c:pt>
              </c:strCache>
            </c:strRef>
          </c:cat>
          <c:val>
            <c:numRef>
              <c:f>ESTADISTICA!$C$27:$N$27</c:f>
              <c:numCache>
                <c:formatCode>General</c:formatCode>
                <c:ptCount val="12"/>
                <c:pt idx="0">
                  <c:v>27</c:v>
                </c:pt>
                <c:pt idx="1">
                  <c:v>28</c:v>
                </c:pt>
                <c:pt idx="2">
                  <c:v>29</c:v>
                </c:pt>
                <c:pt idx="3">
                  <c:v>24</c:v>
                </c:pt>
                <c:pt idx="4">
                  <c:v>32</c:v>
                </c:pt>
                <c:pt idx="5">
                  <c:v>30</c:v>
                </c:pt>
                <c:pt idx="6">
                  <c:v>30</c:v>
                </c:pt>
                <c:pt idx="7">
                  <c:v>33</c:v>
                </c:pt>
                <c:pt idx="8">
                  <c:v>25</c:v>
                </c:pt>
                <c:pt idx="9">
                  <c:v>26</c:v>
                </c:pt>
                <c:pt idx="10">
                  <c:v>22</c:v>
                </c:pt>
                <c:pt idx="11">
                  <c:v>23</c:v>
                </c:pt>
              </c:numCache>
            </c:numRef>
          </c:val>
          <c:extLst>
            <c:ext xmlns:c16="http://schemas.microsoft.com/office/drawing/2014/chart" uri="{C3380CC4-5D6E-409C-BE32-E72D297353CC}">
              <c16:uniqueId val="{00000000-8210-4F06-B702-2B9A23AE5C2F}"/>
            </c:ext>
          </c:extLst>
        </c:ser>
        <c:dLbls>
          <c:showLegendKey val="0"/>
          <c:showVal val="0"/>
          <c:showCatName val="0"/>
          <c:showSerName val="0"/>
          <c:showPercent val="0"/>
          <c:showBubbleSize val="0"/>
        </c:dLbls>
        <c:gapWidth val="150"/>
        <c:shape val="box"/>
        <c:axId val="423433727"/>
        <c:axId val="423437567"/>
        <c:axId val="0"/>
      </c:bar3DChart>
      <c:catAx>
        <c:axId val="42343372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3437567"/>
        <c:crosses val="autoZero"/>
        <c:auto val="1"/>
        <c:lblAlgn val="ctr"/>
        <c:lblOffset val="100"/>
        <c:noMultiLvlLbl val="0"/>
      </c:catAx>
      <c:valAx>
        <c:axId val="423437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C"/>
          </a:p>
        </c:txPr>
        <c:crossAx val="42343372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CENTRO QUIRÚRGICO 2023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ESTADISTICA!$B$46</c:f>
              <c:strCache>
                <c:ptCount val="1"/>
                <c:pt idx="0">
                  <c:v>AÑO 2023</c:v>
                </c:pt>
              </c:strCache>
            </c:strRef>
          </c:tx>
          <c:spPr>
            <a:solidFill>
              <a:schemeClr val="accent6">
                <a:lumMod val="60000"/>
                <a:lumOff val="40000"/>
              </a:schemeClr>
            </a:solidFill>
            <a:ln w="25400" cap="flat" cmpd="sng" algn="ctr">
              <a:solidFill>
                <a:schemeClr val="dk1"/>
              </a:solidFill>
              <a:prstDash val="solid"/>
            </a:ln>
            <a:effectLst/>
          </c:spPr>
          <c:invertIfNegative val="0"/>
          <c:cat>
            <c:strRef>
              <c:f>ESTADISTICA!$C$45:$N$45</c:f>
              <c:strCache>
                <c:ptCount val="12"/>
                <c:pt idx="0">
                  <c:v>ENERO</c:v>
                </c:pt>
                <c:pt idx="1">
                  <c:v>FEBRERO</c:v>
                </c:pt>
                <c:pt idx="2">
                  <c:v>MARZO</c:v>
                </c:pt>
                <c:pt idx="3">
                  <c:v>ABRIL</c:v>
                </c:pt>
                <c:pt idx="4">
                  <c:v>MAYO</c:v>
                </c:pt>
                <c:pt idx="5">
                  <c:v>JUNIO</c:v>
                </c:pt>
                <c:pt idx="6">
                  <c:v>JULIO</c:v>
                </c:pt>
                <c:pt idx="7">
                  <c:v>AGOSTO</c:v>
                </c:pt>
                <c:pt idx="8">
                  <c:v>SEPTEMBRE</c:v>
                </c:pt>
                <c:pt idx="9">
                  <c:v>OCTUBRE</c:v>
                </c:pt>
                <c:pt idx="10">
                  <c:v>NOVIEMBRE</c:v>
                </c:pt>
                <c:pt idx="11">
                  <c:v>DICIEMBRE</c:v>
                </c:pt>
              </c:strCache>
            </c:strRef>
          </c:cat>
          <c:val>
            <c:numRef>
              <c:f>ESTADISTICA!$C$46:$N$46</c:f>
              <c:numCache>
                <c:formatCode>General</c:formatCode>
                <c:ptCount val="12"/>
                <c:pt idx="0">
                  <c:v>146</c:v>
                </c:pt>
                <c:pt idx="1">
                  <c:v>159</c:v>
                </c:pt>
                <c:pt idx="2">
                  <c:v>213</c:v>
                </c:pt>
                <c:pt idx="3">
                  <c:v>180</c:v>
                </c:pt>
                <c:pt idx="4">
                  <c:v>186</c:v>
                </c:pt>
                <c:pt idx="5">
                  <c:v>203</c:v>
                </c:pt>
                <c:pt idx="6">
                  <c:v>216</c:v>
                </c:pt>
                <c:pt idx="7">
                  <c:v>182</c:v>
                </c:pt>
                <c:pt idx="8">
                  <c:v>139</c:v>
                </c:pt>
                <c:pt idx="9">
                  <c:v>156</c:v>
                </c:pt>
                <c:pt idx="10">
                  <c:v>193</c:v>
                </c:pt>
                <c:pt idx="11">
                  <c:v>158</c:v>
                </c:pt>
              </c:numCache>
            </c:numRef>
          </c:val>
          <c:extLst>
            <c:ext xmlns:c16="http://schemas.microsoft.com/office/drawing/2014/chart" uri="{C3380CC4-5D6E-409C-BE32-E72D297353CC}">
              <c16:uniqueId val="{00000000-0880-41B2-8237-84E7D5E10A34}"/>
            </c:ext>
          </c:extLst>
        </c:ser>
        <c:dLbls>
          <c:showLegendKey val="0"/>
          <c:showVal val="0"/>
          <c:showCatName val="0"/>
          <c:showSerName val="0"/>
          <c:showPercent val="0"/>
          <c:showBubbleSize val="0"/>
        </c:dLbls>
        <c:gapWidth val="150"/>
        <c:axId val="515315631"/>
        <c:axId val="515321391"/>
      </c:barChart>
      <c:catAx>
        <c:axId val="51531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15321391"/>
        <c:crosses val="autoZero"/>
        <c:auto val="1"/>
        <c:lblAlgn val="ctr"/>
        <c:lblOffset val="100"/>
        <c:noMultiLvlLbl val="0"/>
      </c:catAx>
      <c:valAx>
        <c:axId val="515321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153156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u="none" strike="noStrike" kern="1200" spc="0" baseline="0" dirty="0">
                <a:solidFill>
                  <a:sysClr val="windowText" lastClr="000000">
                    <a:lumMod val="65000"/>
                    <a:lumOff val="35000"/>
                  </a:sysClr>
                </a:solidFill>
              </a:rPr>
              <a:t>CENTRO OBSTETRÍCO 2023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ESTADISTICA!$P$46</c:f>
              <c:strCache>
                <c:ptCount val="1"/>
                <c:pt idx="0">
                  <c:v>AÑO 2023</c:v>
                </c:pt>
              </c:strCache>
            </c:strRef>
          </c:tx>
          <c:spPr>
            <a:solidFill>
              <a:schemeClr val="accent4">
                <a:lumMod val="60000"/>
                <a:lumOff val="40000"/>
              </a:schemeClr>
            </a:solidFill>
            <a:ln w="25400" cap="flat" cmpd="sng" algn="ctr">
              <a:solidFill>
                <a:schemeClr val="accent2"/>
              </a:solidFill>
              <a:prstDash val="solid"/>
            </a:ln>
            <a:effectLst/>
            <a:sp3d contourW="25400">
              <a:contourClr>
                <a:schemeClr val="accent2"/>
              </a:contourClr>
            </a:sp3d>
          </c:spPr>
          <c:invertIfNegative val="0"/>
          <c:cat>
            <c:strRef>
              <c:f>ESTADISTICA!$Q$45:$AB$45</c:f>
              <c:strCache>
                <c:ptCount val="12"/>
                <c:pt idx="0">
                  <c:v>ENERO</c:v>
                </c:pt>
                <c:pt idx="1">
                  <c:v>FEBRERO</c:v>
                </c:pt>
                <c:pt idx="2">
                  <c:v>MARZO</c:v>
                </c:pt>
                <c:pt idx="3">
                  <c:v>ABRIL</c:v>
                </c:pt>
                <c:pt idx="4">
                  <c:v>MAYO</c:v>
                </c:pt>
                <c:pt idx="5">
                  <c:v>JUNIO</c:v>
                </c:pt>
                <c:pt idx="6">
                  <c:v>JULIO</c:v>
                </c:pt>
                <c:pt idx="7">
                  <c:v>AGOSTO</c:v>
                </c:pt>
                <c:pt idx="8">
                  <c:v>SEPTEMBRE</c:v>
                </c:pt>
                <c:pt idx="9">
                  <c:v>OCTUBRE</c:v>
                </c:pt>
                <c:pt idx="10">
                  <c:v>NOVIEMBRE</c:v>
                </c:pt>
                <c:pt idx="11">
                  <c:v>DICIEMBRE</c:v>
                </c:pt>
              </c:strCache>
            </c:strRef>
          </c:cat>
          <c:val>
            <c:numRef>
              <c:f>ESTADISTICA!$Q$46:$AB$46</c:f>
              <c:numCache>
                <c:formatCode>General</c:formatCode>
                <c:ptCount val="12"/>
                <c:pt idx="0">
                  <c:v>182</c:v>
                </c:pt>
                <c:pt idx="1">
                  <c:v>149</c:v>
                </c:pt>
                <c:pt idx="2">
                  <c:v>163</c:v>
                </c:pt>
                <c:pt idx="3">
                  <c:v>161</c:v>
                </c:pt>
                <c:pt idx="4">
                  <c:v>164</c:v>
                </c:pt>
                <c:pt idx="5">
                  <c:v>157</c:v>
                </c:pt>
                <c:pt idx="6">
                  <c:v>160</c:v>
                </c:pt>
                <c:pt idx="7">
                  <c:v>188</c:v>
                </c:pt>
                <c:pt idx="8">
                  <c:v>188</c:v>
                </c:pt>
                <c:pt idx="9">
                  <c:v>161</c:v>
                </c:pt>
                <c:pt idx="10">
                  <c:v>157</c:v>
                </c:pt>
                <c:pt idx="11">
                  <c:v>150</c:v>
                </c:pt>
              </c:numCache>
            </c:numRef>
          </c:val>
          <c:extLst>
            <c:ext xmlns:c16="http://schemas.microsoft.com/office/drawing/2014/chart" uri="{C3380CC4-5D6E-409C-BE32-E72D297353CC}">
              <c16:uniqueId val="{00000000-FCD8-4F9C-9BAA-196EEBA33388}"/>
            </c:ext>
          </c:extLst>
        </c:ser>
        <c:dLbls>
          <c:showLegendKey val="0"/>
          <c:showVal val="0"/>
          <c:showCatName val="0"/>
          <c:showSerName val="0"/>
          <c:showPercent val="0"/>
          <c:showBubbleSize val="0"/>
        </c:dLbls>
        <c:gapWidth val="150"/>
        <c:shape val="box"/>
        <c:axId val="582399807"/>
        <c:axId val="582404127"/>
        <c:axId val="0"/>
      </c:bar3DChart>
      <c:catAx>
        <c:axId val="582399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2404127"/>
        <c:crosses val="autoZero"/>
        <c:auto val="1"/>
        <c:lblAlgn val="ctr"/>
        <c:lblOffset val="100"/>
        <c:noMultiLvlLbl val="0"/>
      </c:catAx>
      <c:valAx>
        <c:axId val="582404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C"/>
          </a:p>
        </c:txPr>
        <c:crossAx val="5823998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7">
  <a:schemeClr val="accent4"/>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309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a:t>
            </a:fld>
            <a:endParaRPr/>
          </a:p>
        </p:txBody>
      </p:sp>
    </p:spTree>
    <p:extLst>
      <p:ext uri="{BB962C8B-B14F-4D97-AF65-F5344CB8AC3E}">
        <p14:creationId xmlns:p14="http://schemas.microsoft.com/office/powerpoint/2010/main" val="65859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28392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183058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127595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2787532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18</a:t>
            </a:fld>
            <a:endParaRPr/>
          </a:p>
        </p:txBody>
      </p:sp>
    </p:spTree>
    <p:extLst>
      <p:ext uri="{BB962C8B-B14F-4D97-AF65-F5344CB8AC3E}">
        <p14:creationId xmlns:p14="http://schemas.microsoft.com/office/powerpoint/2010/main" val="26082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114527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20</a:t>
            </a:fld>
            <a:endParaRPr/>
          </a:p>
        </p:txBody>
      </p:sp>
    </p:spTree>
    <p:extLst>
      <p:ext uri="{BB962C8B-B14F-4D97-AF65-F5344CB8AC3E}">
        <p14:creationId xmlns:p14="http://schemas.microsoft.com/office/powerpoint/2010/main" val="1080750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val="3721094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12694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25</a:t>
            </a:fld>
            <a:endParaRPr/>
          </a:p>
        </p:txBody>
      </p:sp>
    </p:spTree>
    <p:extLst>
      <p:ext uri="{BB962C8B-B14F-4D97-AF65-F5344CB8AC3E}">
        <p14:creationId xmlns:p14="http://schemas.microsoft.com/office/powerpoint/2010/main" val="89995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27</a:t>
            </a:fld>
            <a:endParaRPr/>
          </a:p>
        </p:txBody>
      </p:sp>
    </p:spTree>
    <p:extLst>
      <p:ext uri="{BB962C8B-B14F-4D97-AF65-F5344CB8AC3E}">
        <p14:creationId xmlns:p14="http://schemas.microsoft.com/office/powerpoint/2010/main" val="1383850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30</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31</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61639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327702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333989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71608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377700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C"/>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284334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0.sv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image" Target="../media/image10.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4" name="Picture 2" descr="C:\Users\GERENCIA\Downloads\WhatsApp Image 2024-03-01 at 11.40.31.jpeg"/>
          <p:cNvPicPr>
            <a:picLocks noChangeAspect="1" noChangeArrowheads="1"/>
          </p:cNvPicPr>
          <p:nvPr/>
        </p:nvPicPr>
        <p:blipFill>
          <a:blip r:embed="rId3"/>
          <a:srcRect b="17261"/>
          <a:stretch>
            <a:fillRect/>
          </a:stretch>
        </p:blipFill>
        <p:spPr bwMode="auto">
          <a:xfrm>
            <a:off x="0" y="0"/>
            <a:ext cx="12192000" cy="6858001"/>
          </a:xfrm>
          <a:prstGeom prst="rect">
            <a:avLst/>
          </a:prstGeom>
          <a:noFill/>
        </p:spPr>
      </p:pic>
      <p:sp>
        <p:nvSpPr>
          <p:cNvPr id="2" name="Rectángulo 1">
            <a:extLst>
              <a:ext uri="{FF2B5EF4-FFF2-40B4-BE49-F238E27FC236}">
                <a16:creationId xmlns:a16="http://schemas.microsoft.com/office/drawing/2014/main" id="{2AC68D01-746F-7945-B48A-F18B565FFB6C}"/>
              </a:ext>
            </a:extLst>
          </p:cNvPr>
          <p:cNvSpPr/>
          <p:nvPr/>
        </p:nvSpPr>
        <p:spPr>
          <a:xfrm>
            <a:off x="0" y="0"/>
            <a:ext cx="12192000" cy="6858000"/>
          </a:xfrm>
          <a:prstGeom prst="rect">
            <a:avLst/>
          </a:prstGeom>
          <a:solidFill>
            <a:srgbClr val="4C3D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5" name="Imagen 14">
            <a:extLst>
              <a:ext uri="{FF2B5EF4-FFF2-40B4-BE49-F238E27FC236}">
                <a16:creationId xmlns:a16="http://schemas.microsoft.com/office/drawing/2014/main" id="{6C4EC49F-6BE1-424F-B8DB-7061E572BCD1}"/>
              </a:ext>
            </a:extLst>
          </p:cNvPr>
          <p:cNvPicPr>
            <a:picLocks noChangeAspect="1"/>
          </p:cNvPicPr>
          <p:nvPr/>
        </p:nvPicPr>
        <p:blipFill>
          <a:blip r:embed="rId4"/>
          <a:stretch>
            <a:fillRect/>
          </a:stretch>
        </p:blipFill>
        <p:spPr>
          <a:xfrm>
            <a:off x="903187" y="1270046"/>
            <a:ext cx="4525191" cy="1829751"/>
          </a:xfrm>
          <a:prstGeom prst="rect">
            <a:avLst/>
          </a:prstGeom>
        </p:spPr>
      </p:pic>
      <p:pic>
        <p:nvPicPr>
          <p:cNvPr id="17" name="Imagen 16">
            <a:extLst>
              <a:ext uri="{FF2B5EF4-FFF2-40B4-BE49-F238E27FC236}">
                <a16:creationId xmlns:a16="http://schemas.microsoft.com/office/drawing/2014/main" id="{EA4F9058-73A7-1F48-895F-FAC6537A69C4}"/>
              </a:ext>
            </a:extLst>
          </p:cNvPr>
          <p:cNvPicPr>
            <a:picLocks noChangeAspect="1"/>
          </p:cNvPicPr>
          <p:nvPr/>
        </p:nvPicPr>
        <p:blipFill>
          <a:blip r:embed="rId5"/>
          <a:stretch>
            <a:fillRect/>
          </a:stretch>
        </p:blipFill>
        <p:spPr>
          <a:xfrm>
            <a:off x="4957257" y="5327222"/>
            <a:ext cx="4025900" cy="992812"/>
          </a:xfrm>
          <a:prstGeom prst="rect">
            <a:avLst/>
          </a:prstGeom>
        </p:spPr>
      </p:pic>
      <p:pic>
        <p:nvPicPr>
          <p:cNvPr id="7" name="Gráfico 6">
            <a:extLst>
              <a:ext uri="{FF2B5EF4-FFF2-40B4-BE49-F238E27FC236}">
                <a16:creationId xmlns:a16="http://schemas.microsoft.com/office/drawing/2014/main" id="{5D16B976-C8C8-443C-8924-F578050A40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9929" y="5741582"/>
            <a:ext cx="2247355" cy="164092"/>
          </a:xfrm>
          <a:prstGeom prst="rect">
            <a:avLst/>
          </a:prstGeom>
        </p:spPr>
      </p:pic>
      <p:pic>
        <p:nvPicPr>
          <p:cNvPr id="12" name="Imagen 11">
            <a:extLst>
              <a:ext uri="{FF2B5EF4-FFF2-40B4-BE49-F238E27FC236}">
                <a16:creationId xmlns:a16="http://schemas.microsoft.com/office/drawing/2014/main" id="{2923C5D4-0335-8946-BDD6-BD9839C4307D}"/>
              </a:ext>
            </a:extLst>
          </p:cNvPr>
          <p:cNvPicPr>
            <a:picLocks noChangeAspect="1"/>
          </p:cNvPicPr>
          <p:nvPr/>
        </p:nvPicPr>
        <p:blipFill>
          <a:blip r:embed="rId8"/>
          <a:stretch>
            <a:fillRect/>
          </a:stretch>
        </p:blipFill>
        <p:spPr>
          <a:xfrm>
            <a:off x="1" y="0"/>
            <a:ext cx="12192000" cy="6858000"/>
          </a:xfrm>
          <a:prstGeom prst="rect">
            <a:avLst/>
          </a:prstGeom>
        </p:spPr>
      </p:pic>
    </p:spTree>
    <p:extLst>
      <p:ext uri="{BB962C8B-B14F-4D97-AF65-F5344CB8AC3E}">
        <p14:creationId xmlns:p14="http://schemas.microsoft.com/office/powerpoint/2010/main" val="421748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pic>
        <p:nvPicPr>
          <p:cNvPr id="3074" name="Picture 2" descr="Afiche Metodos Anticonceptivos.2022.PDF.0001 | PDF">
            <a:extLst>
              <a:ext uri="{FF2B5EF4-FFF2-40B4-BE49-F238E27FC236}">
                <a16:creationId xmlns:a16="http://schemas.microsoft.com/office/drawing/2014/main" id="{47B65CF1-61D1-5451-7D31-77511B8394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05" t="21237" r="4487" b="21916"/>
          <a:stretch/>
        </p:blipFill>
        <p:spPr bwMode="auto">
          <a:xfrm>
            <a:off x="2813537" y="1371860"/>
            <a:ext cx="7214171" cy="430789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19;p4">
            <a:extLst>
              <a:ext uri="{FF2B5EF4-FFF2-40B4-BE49-F238E27FC236}">
                <a16:creationId xmlns:a16="http://schemas.microsoft.com/office/drawing/2014/main" id="{0A091683-5F3A-C160-F612-587036E41FEF}"/>
              </a:ext>
            </a:extLst>
          </p:cNvPr>
          <p:cNvSpPr txBox="1"/>
          <p:nvPr/>
        </p:nvSpPr>
        <p:spPr>
          <a:xfrm>
            <a:off x="1325032" y="448117"/>
            <a:ext cx="5275385" cy="477013"/>
          </a:xfrm>
          <a:prstGeom prst="rect">
            <a:avLst/>
          </a:prstGeom>
          <a:noFill/>
          <a:ln>
            <a:noFill/>
          </a:ln>
        </p:spPr>
        <p:txBody>
          <a:bodyPr spcFirstLastPara="1" wrap="square" lIns="91425" tIns="45700" rIns="91425" bIns="45700" anchor="t" anchorCtr="0">
            <a:spAutoFit/>
          </a:bodyPr>
          <a:lstStyle/>
          <a:p>
            <a:pPr lvl="0" algn="ctr">
              <a:buSzPts val="5000"/>
            </a:pPr>
            <a:r>
              <a:rPr lang="es-EC" sz="2500" b="1" dirty="0">
                <a:solidFill>
                  <a:srgbClr val="212D5A"/>
                </a:solidFill>
              </a:rPr>
              <a:t>METODOS ANTICONCEPTIVOS</a:t>
            </a:r>
            <a:endParaRPr lang="es-EC" sz="2500" dirty="0"/>
          </a:p>
        </p:txBody>
      </p:sp>
    </p:spTree>
    <p:extLst>
      <p:ext uri="{BB962C8B-B14F-4D97-AF65-F5344CB8AC3E}">
        <p14:creationId xmlns:p14="http://schemas.microsoft.com/office/powerpoint/2010/main" val="84676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sp>
        <p:nvSpPr>
          <p:cNvPr id="5" name="CuadroTexto 4">
            <a:extLst>
              <a:ext uri="{FF2B5EF4-FFF2-40B4-BE49-F238E27FC236}">
                <a16:creationId xmlns:a16="http://schemas.microsoft.com/office/drawing/2014/main" id="{37044325-82B4-4116-F33B-6C720E18356B}"/>
              </a:ext>
            </a:extLst>
          </p:cNvPr>
          <p:cNvSpPr txBox="1"/>
          <p:nvPr/>
        </p:nvSpPr>
        <p:spPr>
          <a:xfrm>
            <a:off x="1927273" y="1772529"/>
            <a:ext cx="8100435" cy="3046988"/>
          </a:xfrm>
          <a:prstGeom prst="rect">
            <a:avLst/>
          </a:prstGeom>
          <a:noFill/>
        </p:spPr>
        <p:txBody>
          <a:bodyPr wrap="square">
            <a:spAutoFit/>
          </a:bodyPr>
          <a:lstStyle/>
          <a:p>
            <a:pPr algn="just"/>
            <a:r>
              <a:rPr lang="es-EC" sz="3200" b="0" i="0" dirty="0">
                <a:solidFill>
                  <a:srgbClr val="1F1F1F"/>
                </a:solidFill>
                <a:effectLst/>
                <a:highlight>
                  <a:srgbClr val="FFFFFF"/>
                </a:highlight>
                <a:latin typeface="Google Sans"/>
              </a:rPr>
              <a:t>En la actualidad </a:t>
            </a:r>
            <a:r>
              <a:rPr lang="es-EC" sz="3200" dirty="0">
                <a:solidFill>
                  <a:srgbClr val="1F1F1F"/>
                </a:solidFill>
                <a:highlight>
                  <a:srgbClr val="FFFFFF"/>
                </a:highlight>
                <a:latin typeface="Google Sans"/>
              </a:rPr>
              <a:t>el Hospital </a:t>
            </a:r>
            <a:r>
              <a:rPr lang="es-EC" sz="3200" b="0" i="0" dirty="0">
                <a:solidFill>
                  <a:srgbClr val="1F1F1F"/>
                </a:solidFill>
                <a:effectLst/>
                <a:highlight>
                  <a:srgbClr val="FFFFFF"/>
                </a:highlight>
                <a:latin typeface="Google Sans"/>
              </a:rPr>
              <a:t>cuenta con </a:t>
            </a:r>
            <a:r>
              <a:rPr lang="es-EC" sz="3200" dirty="0">
                <a:solidFill>
                  <a:srgbClr val="1F1F1F"/>
                </a:solidFill>
                <a:highlight>
                  <a:srgbClr val="FFFFFF"/>
                </a:highlight>
                <a:latin typeface="Google Sans"/>
              </a:rPr>
              <a:t>los </a:t>
            </a:r>
            <a:r>
              <a:rPr lang="es-EC" sz="3200" b="0" i="0" dirty="0">
                <a:solidFill>
                  <a:srgbClr val="1F1F1F"/>
                </a:solidFill>
                <a:effectLst/>
                <a:highlight>
                  <a:srgbClr val="FFFFFF"/>
                </a:highlight>
                <a:latin typeface="Google Sans"/>
              </a:rPr>
              <a:t>métodos anticonceptivos </a:t>
            </a:r>
            <a:r>
              <a:rPr lang="es-EC" sz="3200" b="0" i="0" dirty="0">
                <a:solidFill>
                  <a:srgbClr val="1F1F1F"/>
                </a:solidFill>
                <a:effectLst/>
                <a:latin typeface="Google Sans"/>
              </a:rPr>
              <a:t>modernos como son </a:t>
            </a:r>
            <a:r>
              <a:rPr lang="es-EC" sz="3200" b="0" i="0" dirty="0">
                <a:solidFill>
                  <a:srgbClr val="040C28"/>
                </a:solidFill>
                <a:effectLst/>
                <a:latin typeface="Google Sans"/>
              </a:rPr>
              <a:t>preservativos, implantes, dispositivos intrauterinos, pastillas hormonales combinadas y el método definitivo que es la ligadura o vasectomía</a:t>
            </a:r>
            <a:endParaRPr lang="es-EC" sz="3200" dirty="0"/>
          </a:p>
        </p:txBody>
      </p:sp>
    </p:spTree>
    <p:extLst>
      <p:ext uri="{BB962C8B-B14F-4D97-AF65-F5344CB8AC3E}">
        <p14:creationId xmlns:p14="http://schemas.microsoft.com/office/powerpoint/2010/main" val="335168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177952-4C8F-1ACE-628B-F8A77DED092A}"/>
              </a:ext>
            </a:extLst>
          </p:cNvPr>
          <p:cNvPicPr>
            <a:picLocks noChangeAspect="1"/>
          </p:cNvPicPr>
          <p:nvPr/>
        </p:nvPicPr>
        <p:blipFill>
          <a:blip r:embed="rId2"/>
          <a:stretch>
            <a:fillRect/>
          </a:stretch>
        </p:blipFill>
        <p:spPr>
          <a:xfrm>
            <a:off x="0" y="0"/>
            <a:ext cx="12033738" cy="6858000"/>
          </a:xfrm>
          <a:prstGeom prst="rect">
            <a:avLst/>
          </a:prstGeom>
        </p:spPr>
      </p:pic>
      <p:sp>
        <p:nvSpPr>
          <p:cNvPr id="6" name="Rectángulo 5">
            <a:extLst>
              <a:ext uri="{FF2B5EF4-FFF2-40B4-BE49-F238E27FC236}">
                <a16:creationId xmlns:a16="http://schemas.microsoft.com/office/drawing/2014/main" id="{2107EBE1-E4E2-AB3E-4C7F-6CB8157C390E}"/>
              </a:ext>
            </a:extLst>
          </p:cNvPr>
          <p:cNvSpPr/>
          <p:nvPr/>
        </p:nvSpPr>
        <p:spPr>
          <a:xfrm>
            <a:off x="0" y="0"/>
            <a:ext cx="12192000" cy="6858000"/>
          </a:xfrm>
          <a:prstGeom prst="rect">
            <a:avLst/>
          </a:prstGeom>
          <a:solidFill>
            <a:srgbClr val="4C3D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Google Shape;119;p4"/>
          <p:cNvSpPr txBox="1"/>
          <p:nvPr/>
        </p:nvSpPr>
        <p:spPr>
          <a:xfrm>
            <a:off x="2332891" y="2858704"/>
            <a:ext cx="7526217" cy="523180"/>
          </a:xfrm>
          <a:prstGeom prst="rect">
            <a:avLst/>
          </a:prstGeom>
          <a:noFill/>
          <a:ln>
            <a:noFill/>
          </a:ln>
        </p:spPr>
        <p:txBody>
          <a:bodyPr spcFirstLastPara="1" wrap="square" lIns="91425" tIns="45700" rIns="91425" bIns="45700" anchor="t" anchorCtr="0">
            <a:spAutoFit/>
          </a:bodyPr>
          <a:lstStyle/>
          <a:p>
            <a:pPr algn="ctr"/>
            <a:r>
              <a:rPr lang="es-ES" sz="2800" b="1" dirty="0">
                <a:effectLst/>
                <a:latin typeface="Arial" panose="020B0604020202020204" pitchFamily="34" charset="0"/>
                <a:ea typeface="Arial" panose="020B0604020202020204" pitchFamily="34" charset="0"/>
                <a:cs typeface="Cambria" panose="02040503050406030204" pitchFamily="18" charset="0"/>
              </a:rPr>
              <a:t>EJE 4:</a:t>
            </a:r>
            <a:r>
              <a:rPr lang="es-EC" sz="2800" b="1" dirty="0">
                <a:solidFill>
                  <a:srgbClr val="212D5A"/>
                </a:solidFill>
              </a:rPr>
              <a:t> </a:t>
            </a:r>
            <a:r>
              <a:rPr lang="es-EC" sz="2800" b="1" dirty="0">
                <a:solidFill>
                  <a:schemeClr val="tx1"/>
                </a:solidFill>
              </a:rPr>
              <a:t>ATENCIÓN EN SALUD</a:t>
            </a:r>
            <a:endParaRPr lang="es-EC" sz="28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16173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8" name="Gráfico 7">
            <a:extLst>
              <a:ext uri="{FF2B5EF4-FFF2-40B4-BE49-F238E27FC236}">
                <a16:creationId xmlns:a16="http://schemas.microsoft.com/office/drawing/2014/main" id="{EFBA716B-59D8-2196-35CA-9727B32B7843}"/>
              </a:ext>
            </a:extLst>
          </p:cNvPr>
          <p:cNvGraphicFramePr>
            <a:graphicFrameLocks/>
          </p:cNvGraphicFramePr>
          <p:nvPr/>
        </p:nvGraphicFramePr>
        <p:xfrm>
          <a:off x="1253854" y="1656919"/>
          <a:ext cx="9473285" cy="426960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4799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5" name="Gráfico 4">
            <a:extLst>
              <a:ext uri="{FF2B5EF4-FFF2-40B4-BE49-F238E27FC236}">
                <a16:creationId xmlns:a16="http://schemas.microsoft.com/office/drawing/2014/main" id="{A90737F9-0A03-FE4F-F308-D7BC7B5E87F4}"/>
              </a:ext>
            </a:extLst>
          </p:cNvPr>
          <p:cNvGraphicFramePr>
            <a:graphicFrameLocks/>
          </p:cNvGraphicFramePr>
          <p:nvPr>
            <p:extLst>
              <p:ext uri="{D42A27DB-BD31-4B8C-83A1-F6EECF244321}">
                <p14:modId xmlns:p14="http://schemas.microsoft.com/office/powerpoint/2010/main" val="402693507"/>
              </p:ext>
            </p:extLst>
          </p:nvPr>
        </p:nvGraphicFramePr>
        <p:xfrm>
          <a:off x="1528549" y="1378424"/>
          <a:ext cx="8966579" cy="444917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0460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2" name="Gráfico 1">
            <a:extLst>
              <a:ext uri="{FF2B5EF4-FFF2-40B4-BE49-F238E27FC236}">
                <a16:creationId xmlns:a16="http://schemas.microsoft.com/office/drawing/2014/main" id="{2322E297-58D7-04EA-165E-09B3B807C934}"/>
              </a:ext>
            </a:extLst>
          </p:cNvPr>
          <p:cNvGraphicFramePr>
            <a:graphicFrameLocks/>
          </p:cNvGraphicFramePr>
          <p:nvPr>
            <p:extLst>
              <p:ext uri="{D42A27DB-BD31-4B8C-83A1-F6EECF244321}">
                <p14:modId xmlns:p14="http://schemas.microsoft.com/office/powerpoint/2010/main" val="102188726"/>
              </p:ext>
            </p:extLst>
          </p:nvPr>
        </p:nvGraphicFramePr>
        <p:xfrm>
          <a:off x="1473958" y="1473959"/>
          <a:ext cx="9362364" cy="43263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77046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2" name="Gráfico 1">
            <a:extLst>
              <a:ext uri="{FF2B5EF4-FFF2-40B4-BE49-F238E27FC236}">
                <a16:creationId xmlns:a16="http://schemas.microsoft.com/office/drawing/2014/main" id="{2322E297-58D7-04EA-165E-09B3B807C934}"/>
              </a:ext>
            </a:extLst>
          </p:cNvPr>
          <p:cNvGraphicFramePr>
            <a:graphicFrameLocks/>
          </p:cNvGraphicFramePr>
          <p:nvPr/>
        </p:nvGraphicFramePr>
        <p:xfrm>
          <a:off x="1473958" y="1473959"/>
          <a:ext cx="9362364" cy="43263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Gráfico 4">
            <a:extLst>
              <a:ext uri="{FF2B5EF4-FFF2-40B4-BE49-F238E27FC236}">
                <a16:creationId xmlns:a16="http://schemas.microsoft.com/office/drawing/2014/main" id="{758D7247-2F80-4180-30A8-901471B5C6C2}"/>
              </a:ext>
            </a:extLst>
          </p:cNvPr>
          <p:cNvGraphicFramePr>
            <a:graphicFrameLocks/>
          </p:cNvGraphicFramePr>
          <p:nvPr>
            <p:extLst>
              <p:ext uri="{D42A27DB-BD31-4B8C-83A1-F6EECF244321}">
                <p14:modId xmlns:p14="http://schemas.microsoft.com/office/powerpoint/2010/main" val="988957928"/>
              </p:ext>
            </p:extLst>
          </p:nvPr>
        </p:nvGraphicFramePr>
        <p:xfrm>
          <a:off x="1473958" y="1274001"/>
          <a:ext cx="9512490" cy="47173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5343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5" name="Gráfico 4">
            <a:extLst>
              <a:ext uri="{FF2B5EF4-FFF2-40B4-BE49-F238E27FC236}">
                <a16:creationId xmlns:a16="http://schemas.microsoft.com/office/drawing/2014/main" id="{6932ECFA-77DE-4A67-3A54-4725A24CA430}"/>
              </a:ext>
            </a:extLst>
          </p:cNvPr>
          <p:cNvGraphicFramePr>
            <a:graphicFrameLocks/>
          </p:cNvGraphicFramePr>
          <p:nvPr>
            <p:extLst>
              <p:ext uri="{D42A27DB-BD31-4B8C-83A1-F6EECF244321}">
                <p14:modId xmlns:p14="http://schemas.microsoft.com/office/powerpoint/2010/main" val="1644692466"/>
              </p:ext>
            </p:extLst>
          </p:nvPr>
        </p:nvGraphicFramePr>
        <p:xfrm>
          <a:off x="1719617" y="1514901"/>
          <a:ext cx="9062113" cy="41216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7818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7" name="Gráfico 6">
            <a:extLst>
              <a:ext uri="{FF2B5EF4-FFF2-40B4-BE49-F238E27FC236}">
                <a16:creationId xmlns:a16="http://schemas.microsoft.com/office/drawing/2014/main" id="{F7D340D8-5E48-96ED-C62F-32FD8A97856E}"/>
              </a:ext>
            </a:extLst>
          </p:cNvPr>
          <p:cNvGraphicFramePr>
            <a:graphicFrameLocks/>
          </p:cNvGraphicFramePr>
          <p:nvPr>
            <p:extLst>
              <p:ext uri="{D42A27DB-BD31-4B8C-83A1-F6EECF244321}">
                <p14:modId xmlns:p14="http://schemas.microsoft.com/office/powerpoint/2010/main" val="310314040"/>
              </p:ext>
            </p:extLst>
          </p:nvPr>
        </p:nvGraphicFramePr>
        <p:xfrm>
          <a:off x="1144974" y="1549400"/>
          <a:ext cx="9573826" cy="43771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44675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7" name="Gráfico 6">
            <a:extLst>
              <a:ext uri="{FF2B5EF4-FFF2-40B4-BE49-F238E27FC236}">
                <a16:creationId xmlns:a16="http://schemas.microsoft.com/office/drawing/2014/main" id="{D281E327-6120-3372-708A-71CA40E494F0}"/>
              </a:ext>
            </a:extLst>
          </p:cNvPr>
          <p:cNvGraphicFramePr>
            <a:graphicFrameLocks/>
          </p:cNvGraphicFramePr>
          <p:nvPr>
            <p:extLst>
              <p:ext uri="{D42A27DB-BD31-4B8C-83A1-F6EECF244321}">
                <p14:modId xmlns:p14="http://schemas.microsoft.com/office/powerpoint/2010/main" val="751961328"/>
              </p:ext>
            </p:extLst>
          </p:nvPr>
        </p:nvGraphicFramePr>
        <p:xfrm>
          <a:off x="1257300" y="1333500"/>
          <a:ext cx="9728200" cy="45930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796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 y="0"/>
            <a:ext cx="12199355" cy="6858000"/>
          </a:xfrm>
          <a:prstGeom prst="rect">
            <a:avLst/>
          </a:prstGeom>
        </p:spPr>
      </p:pic>
      <p:pic>
        <p:nvPicPr>
          <p:cNvPr id="4" name="Imagen 3">
            <a:extLst>
              <a:ext uri="{FF2B5EF4-FFF2-40B4-BE49-F238E27FC236}">
                <a16:creationId xmlns:a16="http://schemas.microsoft.com/office/drawing/2014/main" id="{2E93430B-FBEF-4A4A-A206-76F9A8013554}"/>
              </a:ext>
            </a:extLst>
          </p:cNvPr>
          <p:cNvPicPr>
            <a:picLocks noChangeAspect="1"/>
          </p:cNvPicPr>
          <p:nvPr/>
        </p:nvPicPr>
        <p:blipFill>
          <a:blip r:embed="rId4"/>
          <a:stretch>
            <a:fillRect/>
          </a:stretch>
        </p:blipFill>
        <p:spPr>
          <a:xfrm>
            <a:off x="-7355" y="0"/>
            <a:ext cx="12206710" cy="6858000"/>
          </a:xfrm>
          <a:prstGeom prst="rect">
            <a:avLst/>
          </a:prstGeom>
        </p:spPr>
      </p:pic>
      <p:sp>
        <p:nvSpPr>
          <p:cNvPr id="8" name="Google Shape;119;p4">
            <a:extLst>
              <a:ext uri="{FF2B5EF4-FFF2-40B4-BE49-F238E27FC236}">
                <a16:creationId xmlns:a16="http://schemas.microsoft.com/office/drawing/2014/main" id="{0364D578-692C-4143-95B4-0CF139E15032}"/>
              </a:ext>
            </a:extLst>
          </p:cNvPr>
          <p:cNvSpPr txBox="1"/>
          <p:nvPr/>
        </p:nvSpPr>
        <p:spPr>
          <a:xfrm>
            <a:off x="1658649" y="4937794"/>
            <a:ext cx="8634334"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C" sz="4000" b="1" u="none" strike="noStrike" cap="none" dirty="0">
                <a:solidFill>
                  <a:schemeClr val="bg1"/>
                </a:solidFill>
                <a:latin typeface="Barlow Condensed Medium" pitchFamily="2" charset="77"/>
                <a:sym typeface="Arial"/>
              </a:rPr>
              <a:t>HOSPITAL GENERAL </a:t>
            </a:r>
          </a:p>
          <a:p>
            <a:pPr marL="0" marR="0" lvl="0" indent="0" algn="ctr" rtl="0">
              <a:lnSpc>
                <a:spcPct val="100000"/>
              </a:lnSpc>
              <a:spcBef>
                <a:spcPts val="0"/>
              </a:spcBef>
              <a:spcAft>
                <a:spcPts val="0"/>
              </a:spcAft>
              <a:buClr>
                <a:srgbClr val="000000"/>
              </a:buClr>
              <a:buSzPts val="2000"/>
              <a:buFont typeface="Arial"/>
              <a:buNone/>
            </a:pPr>
            <a:r>
              <a:rPr lang="es-EC" sz="4000" b="1" u="none" strike="noStrike" cap="none" dirty="0">
                <a:solidFill>
                  <a:schemeClr val="bg1"/>
                </a:solidFill>
                <a:latin typeface="Barlow Condensed Medium" pitchFamily="2" charset="77"/>
                <a:sym typeface="Arial"/>
              </a:rPr>
              <a:t>DR. NAPOLEÓN DÁVILA CÓRDOVA</a:t>
            </a:r>
            <a:endParaRPr sz="4000" b="1" u="none" strike="noStrike" cap="none" dirty="0">
              <a:solidFill>
                <a:schemeClr val="bg1"/>
              </a:solidFill>
              <a:latin typeface="Barlow Condensed Medium" pitchFamily="2" charset="77"/>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pic>
        <p:nvPicPr>
          <p:cNvPr id="2" name="Picture 8">
            <a:extLst>
              <a:ext uri="{FF2B5EF4-FFF2-40B4-BE49-F238E27FC236}">
                <a16:creationId xmlns:a16="http://schemas.microsoft.com/office/drawing/2014/main" id="{DE8B4EB8-A095-741C-561A-571D59930EBB}"/>
              </a:ext>
            </a:extLst>
          </p:cNvPr>
          <p:cNvPicPr>
            <a:picLocks noChangeAspect="1" noChangeArrowheads="1"/>
          </p:cNvPicPr>
          <p:nvPr/>
        </p:nvPicPr>
        <p:blipFill>
          <a:blip r:embed="rId6"/>
          <a:srcRect/>
          <a:stretch>
            <a:fillRect/>
          </a:stretch>
        </p:blipFill>
        <p:spPr bwMode="auto">
          <a:xfrm>
            <a:off x="4300429" y="1221825"/>
            <a:ext cx="3142596" cy="2356947"/>
          </a:xfrm>
          <a:prstGeom prst="rect">
            <a:avLst/>
          </a:prstGeom>
          <a:noFill/>
          <a:ln w="9525">
            <a:noFill/>
            <a:miter lim="800000"/>
            <a:headEnd/>
            <a:tailEnd/>
          </a:ln>
          <a:effectLst/>
        </p:spPr>
      </p:pic>
      <p:pic>
        <p:nvPicPr>
          <p:cNvPr id="5" name="Picture 10">
            <a:extLst>
              <a:ext uri="{FF2B5EF4-FFF2-40B4-BE49-F238E27FC236}">
                <a16:creationId xmlns:a16="http://schemas.microsoft.com/office/drawing/2014/main" id="{4A118EEB-7F22-76A0-9294-CEBB5AF6B9AB}"/>
              </a:ext>
            </a:extLst>
          </p:cNvPr>
          <p:cNvPicPr>
            <a:picLocks noChangeAspect="1" noChangeArrowheads="1"/>
          </p:cNvPicPr>
          <p:nvPr/>
        </p:nvPicPr>
        <p:blipFill>
          <a:blip r:embed="rId7"/>
          <a:srcRect/>
          <a:stretch>
            <a:fillRect/>
          </a:stretch>
        </p:blipFill>
        <p:spPr bwMode="auto">
          <a:xfrm>
            <a:off x="4269052" y="3665480"/>
            <a:ext cx="3153105" cy="2282060"/>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C8907DE9-0842-46F8-0E71-A3C73C6493CF}"/>
              </a:ext>
            </a:extLst>
          </p:cNvPr>
          <p:cNvPicPr>
            <a:picLocks noChangeAspect="1" noChangeArrowheads="1"/>
          </p:cNvPicPr>
          <p:nvPr/>
        </p:nvPicPr>
        <p:blipFill>
          <a:blip r:embed="rId8"/>
          <a:srcRect/>
          <a:stretch>
            <a:fillRect/>
          </a:stretch>
        </p:blipFill>
        <p:spPr bwMode="auto">
          <a:xfrm>
            <a:off x="7619999" y="1225959"/>
            <a:ext cx="3195145" cy="2364827"/>
          </a:xfrm>
          <a:prstGeom prst="rect">
            <a:avLst/>
          </a:prstGeom>
          <a:noFill/>
          <a:ln w="9525">
            <a:noFill/>
            <a:miter lim="800000"/>
            <a:headEnd/>
            <a:tailEnd/>
          </a:ln>
          <a:effectLst/>
        </p:spPr>
      </p:pic>
      <p:pic>
        <p:nvPicPr>
          <p:cNvPr id="9" name="Picture 7">
            <a:extLst>
              <a:ext uri="{FF2B5EF4-FFF2-40B4-BE49-F238E27FC236}">
                <a16:creationId xmlns:a16="http://schemas.microsoft.com/office/drawing/2014/main" id="{5AA63097-27BD-60C2-64F2-DECEADB74BDC}"/>
              </a:ext>
            </a:extLst>
          </p:cNvPr>
          <p:cNvPicPr>
            <a:picLocks noChangeAspect="1" noChangeArrowheads="1"/>
          </p:cNvPicPr>
          <p:nvPr/>
        </p:nvPicPr>
        <p:blipFill>
          <a:blip r:embed="rId9"/>
          <a:srcRect/>
          <a:stretch>
            <a:fillRect/>
          </a:stretch>
        </p:blipFill>
        <p:spPr bwMode="auto">
          <a:xfrm>
            <a:off x="998482" y="1213545"/>
            <a:ext cx="3205657" cy="2297825"/>
          </a:xfrm>
          <a:prstGeom prst="rect">
            <a:avLst/>
          </a:prstGeom>
          <a:noFill/>
          <a:ln w="9525">
            <a:noFill/>
            <a:miter lim="800000"/>
            <a:headEnd/>
            <a:tailEnd/>
          </a:ln>
          <a:effectLst/>
        </p:spPr>
      </p:pic>
      <p:sp>
        <p:nvSpPr>
          <p:cNvPr id="8" name="Google Shape;119;p4">
            <a:extLst>
              <a:ext uri="{FF2B5EF4-FFF2-40B4-BE49-F238E27FC236}">
                <a16:creationId xmlns:a16="http://schemas.microsoft.com/office/drawing/2014/main" id="{84BC1251-B7F9-A933-1DD8-33A9CEF9FBD9}"/>
              </a:ext>
            </a:extLst>
          </p:cNvPr>
          <p:cNvSpPr txBox="1"/>
          <p:nvPr/>
        </p:nvSpPr>
        <p:spPr>
          <a:xfrm>
            <a:off x="312158" y="348716"/>
            <a:ext cx="9366414" cy="477013"/>
          </a:xfrm>
          <a:prstGeom prst="rect">
            <a:avLst/>
          </a:prstGeom>
          <a:noFill/>
          <a:ln>
            <a:noFill/>
          </a:ln>
        </p:spPr>
        <p:txBody>
          <a:bodyPr spcFirstLastPara="1" wrap="square" lIns="91425" tIns="45700" rIns="91425" bIns="45700" anchor="t" anchorCtr="0">
            <a:spAutoFit/>
          </a:bodyPr>
          <a:lstStyle/>
          <a:p>
            <a:pPr lvl="0">
              <a:buSzPts val="5000"/>
            </a:pPr>
            <a:r>
              <a:rPr lang="es-EC" sz="2500" b="1" dirty="0">
                <a:solidFill>
                  <a:srgbClr val="212D5A"/>
                </a:solidFill>
              </a:rPr>
              <a:t>ATENCIÓN CON CALIDAD CALIDEZ  Y SEGURIDAD</a:t>
            </a:r>
            <a:endParaRPr lang="es-EC" sz="2500" dirty="0"/>
          </a:p>
        </p:txBody>
      </p:sp>
      <p:pic>
        <p:nvPicPr>
          <p:cNvPr id="16" name="Picture 5">
            <a:extLst>
              <a:ext uri="{FF2B5EF4-FFF2-40B4-BE49-F238E27FC236}">
                <a16:creationId xmlns:a16="http://schemas.microsoft.com/office/drawing/2014/main" id="{714B1A13-1B1D-4CC3-C3A6-A124D9823090}"/>
              </a:ext>
            </a:extLst>
          </p:cNvPr>
          <p:cNvPicPr>
            <a:picLocks noChangeAspect="1" noChangeArrowheads="1"/>
          </p:cNvPicPr>
          <p:nvPr/>
        </p:nvPicPr>
        <p:blipFill>
          <a:blip r:embed="rId10"/>
          <a:srcRect/>
          <a:stretch>
            <a:fillRect/>
          </a:stretch>
        </p:blipFill>
        <p:spPr bwMode="auto">
          <a:xfrm>
            <a:off x="7641020" y="3665480"/>
            <a:ext cx="3174124" cy="2380593"/>
          </a:xfrm>
          <a:prstGeom prst="rect">
            <a:avLst/>
          </a:prstGeom>
          <a:noFill/>
          <a:ln w="9525">
            <a:noFill/>
            <a:miter lim="800000"/>
            <a:headEnd/>
            <a:tailEnd/>
          </a:ln>
          <a:effectLst/>
        </p:spPr>
      </p:pic>
      <p:pic>
        <p:nvPicPr>
          <p:cNvPr id="17" name="Picture 9">
            <a:extLst>
              <a:ext uri="{FF2B5EF4-FFF2-40B4-BE49-F238E27FC236}">
                <a16:creationId xmlns:a16="http://schemas.microsoft.com/office/drawing/2014/main" id="{D92D24A9-CC6C-9B13-D03F-43781D67AEB4}"/>
              </a:ext>
            </a:extLst>
          </p:cNvPr>
          <p:cNvPicPr>
            <a:picLocks noChangeAspect="1" noChangeArrowheads="1"/>
          </p:cNvPicPr>
          <p:nvPr/>
        </p:nvPicPr>
        <p:blipFill>
          <a:blip r:embed="rId11"/>
          <a:srcRect/>
          <a:stretch>
            <a:fillRect/>
          </a:stretch>
        </p:blipFill>
        <p:spPr bwMode="auto">
          <a:xfrm>
            <a:off x="1040525" y="3665480"/>
            <a:ext cx="3121573" cy="2305707"/>
          </a:xfrm>
          <a:prstGeom prst="rect">
            <a:avLst/>
          </a:prstGeom>
          <a:noFill/>
          <a:ln w="9525">
            <a:noFill/>
            <a:miter lim="800000"/>
            <a:headEnd/>
            <a:tailEnd/>
          </a:ln>
          <a:effectLst/>
        </p:spPr>
      </p:pic>
    </p:spTree>
    <p:extLst>
      <p:ext uri="{BB962C8B-B14F-4D97-AF65-F5344CB8AC3E}">
        <p14:creationId xmlns:p14="http://schemas.microsoft.com/office/powerpoint/2010/main" val="36259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177952-4C8F-1ACE-628B-F8A77DED092A}"/>
              </a:ext>
            </a:extLst>
          </p:cNvPr>
          <p:cNvPicPr>
            <a:picLocks noChangeAspect="1"/>
          </p:cNvPicPr>
          <p:nvPr/>
        </p:nvPicPr>
        <p:blipFill>
          <a:blip r:embed="rId2"/>
          <a:stretch>
            <a:fillRect/>
          </a:stretch>
        </p:blipFill>
        <p:spPr>
          <a:xfrm>
            <a:off x="0" y="0"/>
            <a:ext cx="12033738" cy="6858000"/>
          </a:xfrm>
          <a:prstGeom prst="rect">
            <a:avLst/>
          </a:prstGeom>
        </p:spPr>
      </p:pic>
      <p:sp>
        <p:nvSpPr>
          <p:cNvPr id="6" name="Rectángulo 5">
            <a:extLst>
              <a:ext uri="{FF2B5EF4-FFF2-40B4-BE49-F238E27FC236}">
                <a16:creationId xmlns:a16="http://schemas.microsoft.com/office/drawing/2014/main" id="{2107EBE1-E4E2-AB3E-4C7F-6CB8157C390E}"/>
              </a:ext>
            </a:extLst>
          </p:cNvPr>
          <p:cNvSpPr/>
          <p:nvPr/>
        </p:nvSpPr>
        <p:spPr>
          <a:xfrm>
            <a:off x="0" y="0"/>
            <a:ext cx="12192000" cy="6858000"/>
          </a:xfrm>
          <a:prstGeom prst="rect">
            <a:avLst/>
          </a:prstGeom>
          <a:solidFill>
            <a:srgbClr val="4C3D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Google Shape;119;p4"/>
          <p:cNvSpPr txBox="1"/>
          <p:nvPr/>
        </p:nvSpPr>
        <p:spPr>
          <a:xfrm>
            <a:off x="2332891" y="2521079"/>
            <a:ext cx="7526217" cy="523180"/>
          </a:xfrm>
          <a:prstGeom prst="rect">
            <a:avLst/>
          </a:prstGeom>
          <a:noFill/>
          <a:ln>
            <a:noFill/>
          </a:ln>
        </p:spPr>
        <p:txBody>
          <a:bodyPr spcFirstLastPara="1" wrap="square" lIns="91425" tIns="45700" rIns="91425" bIns="45700" anchor="t" anchorCtr="0">
            <a:spAutoFit/>
          </a:bodyPr>
          <a:lstStyle/>
          <a:p>
            <a:pPr algn="ctr"/>
            <a:r>
              <a:rPr lang="es-EC" sz="2800" b="1" dirty="0">
                <a:effectLst/>
                <a:latin typeface="Arial" panose="020B0604020202020204" pitchFamily="34" charset="0"/>
                <a:ea typeface="Arial" panose="020B0604020202020204" pitchFamily="34" charset="0"/>
                <a:cs typeface="Cambria" panose="02040503050406030204" pitchFamily="18" charset="0"/>
              </a:rPr>
              <a:t>EJE 5: SISTEMA DE SALUD</a:t>
            </a:r>
            <a:endParaRPr lang="es-EC" sz="3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1299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pic>
        <p:nvPicPr>
          <p:cNvPr id="8" name="Picture 12" descr="Red Pública Integral de Salud - YouTube">
            <a:extLst>
              <a:ext uri="{FF2B5EF4-FFF2-40B4-BE49-F238E27FC236}">
                <a16:creationId xmlns:a16="http://schemas.microsoft.com/office/drawing/2014/main" id="{F3DDF1D2-8676-48E6-141A-FF3C57F2B1D5}"/>
              </a:ext>
            </a:extLst>
          </p:cNvPr>
          <p:cNvPicPr>
            <a:picLocks noChangeAspect="1" noChangeArrowheads="1"/>
          </p:cNvPicPr>
          <p:nvPr/>
        </p:nvPicPr>
        <p:blipFill>
          <a:blip r:embed="rId6"/>
          <a:srcRect/>
          <a:stretch>
            <a:fillRect/>
          </a:stretch>
        </p:blipFill>
        <p:spPr bwMode="auto">
          <a:xfrm>
            <a:off x="1308538" y="1355034"/>
            <a:ext cx="9443545" cy="4363107"/>
          </a:xfrm>
          <a:prstGeom prst="rect">
            <a:avLst/>
          </a:prstGeom>
          <a:noFill/>
        </p:spPr>
      </p:pic>
      <p:sp>
        <p:nvSpPr>
          <p:cNvPr id="5" name="CuadroTexto 4">
            <a:extLst>
              <a:ext uri="{FF2B5EF4-FFF2-40B4-BE49-F238E27FC236}">
                <a16:creationId xmlns:a16="http://schemas.microsoft.com/office/drawing/2014/main" id="{8D0806A4-09A6-BEA3-8EC8-553122997048}"/>
              </a:ext>
            </a:extLst>
          </p:cNvPr>
          <p:cNvSpPr txBox="1"/>
          <p:nvPr/>
        </p:nvSpPr>
        <p:spPr>
          <a:xfrm>
            <a:off x="2184889" y="705709"/>
            <a:ext cx="6093068" cy="461665"/>
          </a:xfrm>
          <a:prstGeom prst="rect">
            <a:avLst/>
          </a:prstGeom>
          <a:noFill/>
        </p:spPr>
        <p:txBody>
          <a:bodyPr wrap="square">
            <a:spAutoFit/>
          </a:bodyPr>
          <a:lstStyle/>
          <a:p>
            <a:pPr algn="ctr"/>
            <a:r>
              <a:rPr lang="es-ES" sz="2400" b="1" dirty="0">
                <a:effectLst/>
                <a:latin typeface="Arial" panose="020B0604020202020204" pitchFamily="34" charset="0"/>
                <a:ea typeface="Arial" panose="020B0604020202020204" pitchFamily="34" charset="0"/>
                <a:cs typeface="Cambria" panose="02040503050406030204" pitchFamily="18" charset="0"/>
              </a:rPr>
              <a:t>GESTION DE PACIENTES</a:t>
            </a:r>
            <a:endParaRPr lang="es-EC" sz="24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10" name="Imagen 9">
            <a:extLst>
              <a:ext uri="{FF2B5EF4-FFF2-40B4-BE49-F238E27FC236}">
                <a16:creationId xmlns:a16="http://schemas.microsoft.com/office/drawing/2014/main" id="{EA6BBB12-CC01-C5C1-CA84-4C4EC8CF48A6}"/>
              </a:ext>
            </a:extLst>
          </p:cNvPr>
          <p:cNvPicPr>
            <a:picLocks noChangeAspect="1"/>
          </p:cNvPicPr>
          <p:nvPr/>
        </p:nvPicPr>
        <p:blipFill rotWithShape="1">
          <a:blip r:embed="rId7"/>
          <a:srcRect l="5925" t="40507" r="10284" b="8986"/>
          <a:stretch/>
        </p:blipFill>
        <p:spPr>
          <a:xfrm>
            <a:off x="8781234" y="1355034"/>
            <a:ext cx="1970849" cy="93913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sp>
        <p:nvSpPr>
          <p:cNvPr id="5" name="Google Shape;119;p4">
            <a:extLst>
              <a:ext uri="{FF2B5EF4-FFF2-40B4-BE49-F238E27FC236}">
                <a16:creationId xmlns:a16="http://schemas.microsoft.com/office/drawing/2014/main" id="{71D73EFB-5E38-5D91-95D8-7C680E8FA619}"/>
              </a:ext>
            </a:extLst>
          </p:cNvPr>
          <p:cNvSpPr txBox="1"/>
          <p:nvPr/>
        </p:nvSpPr>
        <p:spPr>
          <a:xfrm>
            <a:off x="657725" y="518090"/>
            <a:ext cx="9173036" cy="461624"/>
          </a:xfrm>
          <a:prstGeom prst="rect">
            <a:avLst/>
          </a:prstGeom>
          <a:noFill/>
          <a:ln>
            <a:noFill/>
          </a:ln>
        </p:spPr>
        <p:txBody>
          <a:bodyPr spcFirstLastPara="1" wrap="square" lIns="91425" tIns="45700" rIns="91425" bIns="45700" anchor="t" anchorCtr="0">
            <a:spAutoFit/>
          </a:bodyPr>
          <a:lstStyle/>
          <a:p>
            <a:r>
              <a:rPr lang="es-ES" sz="2400" b="1" dirty="0">
                <a:effectLst/>
                <a:latin typeface="Arial" panose="020B0604020202020204" pitchFamily="34" charset="0"/>
                <a:ea typeface="Arial" panose="020B0604020202020204" pitchFamily="34" charset="0"/>
                <a:cs typeface="Cambria" panose="02040503050406030204" pitchFamily="18" charset="0"/>
              </a:rPr>
              <a:t>GESTION DE PACIENTES</a:t>
            </a:r>
            <a:endParaRPr lang="es-EC" sz="24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9" name="Rectángulo redondeado 20">
            <a:extLst>
              <a:ext uri="{FF2B5EF4-FFF2-40B4-BE49-F238E27FC236}">
                <a16:creationId xmlns:a16="http://schemas.microsoft.com/office/drawing/2014/main" id="{E219CA1B-3139-EAC8-7511-00DCE849D777}"/>
              </a:ext>
            </a:extLst>
          </p:cNvPr>
          <p:cNvSpPr/>
          <p:nvPr/>
        </p:nvSpPr>
        <p:spPr>
          <a:xfrm>
            <a:off x="559434" y="5429718"/>
            <a:ext cx="1561121" cy="6514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1183</a:t>
            </a:r>
          </a:p>
        </p:txBody>
      </p:sp>
      <p:sp>
        <p:nvSpPr>
          <p:cNvPr id="16" name="Flecha: hacia abajo 15">
            <a:extLst>
              <a:ext uri="{FF2B5EF4-FFF2-40B4-BE49-F238E27FC236}">
                <a16:creationId xmlns:a16="http://schemas.microsoft.com/office/drawing/2014/main" id="{DAD52782-7CD2-BE8B-8DB7-25EE143BF94C}"/>
              </a:ext>
            </a:extLst>
          </p:cNvPr>
          <p:cNvSpPr/>
          <p:nvPr/>
        </p:nvSpPr>
        <p:spPr>
          <a:xfrm>
            <a:off x="1060001" y="2654752"/>
            <a:ext cx="647163" cy="28122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DERIVACIONES</a:t>
            </a:r>
            <a:endParaRPr lang="es-EC" dirty="0"/>
          </a:p>
        </p:txBody>
      </p:sp>
      <p:graphicFrame>
        <p:nvGraphicFramePr>
          <p:cNvPr id="8" name="Tabla 7">
            <a:extLst>
              <a:ext uri="{FF2B5EF4-FFF2-40B4-BE49-F238E27FC236}">
                <a16:creationId xmlns:a16="http://schemas.microsoft.com/office/drawing/2014/main" id="{15093E08-7723-7D55-50A5-E9CAE14A42DE}"/>
              </a:ext>
            </a:extLst>
          </p:cNvPr>
          <p:cNvGraphicFramePr>
            <a:graphicFrameLocks noGrp="1"/>
          </p:cNvGraphicFramePr>
          <p:nvPr>
            <p:extLst>
              <p:ext uri="{D42A27DB-BD31-4B8C-83A1-F6EECF244321}">
                <p14:modId xmlns:p14="http://schemas.microsoft.com/office/powerpoint/2010/main" val="1184763825"/>
              </p:ext>
            </p:extLst>
          </p:nvPr>
        </p:nvGraphicFramePr>
        <p:xfrm>
          <a:off x="5924597" y="953276"/>
          <a:ext cx="5178831" cy="5061303"/>
        </p:xfrm>
        <a:graphic>
          <a:graphicData uri="http://schemas.openxmlformats.org/drawingml/2006/table">
            <a:tbl>
              <a:tblPr firstRow="1" bandRow="1">
                <a:tableStyleId>{00A15C55-8517-42AA-B614-E9B94910E393}</a:tableStyleId>
              </a:tblPr>
              <a:tblGrid>
                <a:gridCol w="1726277">
                  <a:extLst>
                    <a:ext uri="{9D8B030D-6E8A-4147-A177-3AD203B41FA5}">
                      <a16:colId xmlns:a16="http://schemas.microsoft.com/office/drawing/2014/main" val="2271581995"/>
                    </a:ext>
                  </a:extLst>
                </a:gridCol>
                <a:gridCol w="1726277">
                  <a:extLst>
                    <a:ext uri="{9D8B030D-6E8A-4147-A177-3AD203B41FA5}">
                      <a16:colId xmlns:a16="http://schemas.microsoft.com/office/drawing/2014/main" val="2497795093"/>
                    </a:ext>
                  </a:extLst>
                </a:gridCol>
                <a:gridCol w="1726277">
                  <a:extLst>
                    <a:ext uri="{9D8B030D-6E8A-4147-A177-3AD203B41FA5}">
                      <a16:colId xmlns:a16="http://schemas.microsoft.com/office/drawing/2014/main" val="3565934161"/>
                    </a:ext>
                  </a:extLst>
                </a:gridCol>
              </a:tblGrid>
              <a:tr h="358851">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u="none" strike="noStrike" dirty="0">
                          <a:solidFill>
                            <a:schemeClr val="tx1"/>
                          </a:solidFill>
                          <a:effectLst/>
                          <a:latin typeface="+mn-lt"/>
                        </a:rPr>
                        <a:t>ENERO - DICIEMBRE 2023</a:t>
                      </a:r>
                      <a:endParaRPr lang="en-US" sz="2000" b="1" i="0" u="none" strike="noStrike" dirty="0">
                        <a:solidFill>
                          <a:schemeClr val="tx1"/>
                        </a:solidFill>
                        <a:effectLst/>
                        <a:latin typeface="+mn-lt"/>
                      </a:endParaRPr>
                    </a:p>
                  </a:txBody>
                  <a:tcPr/>
                </a:tc>
                <a:tc hMerge="1">
                  <a:txBody>
                    <a:bodyPr/>
                    <a:lstStyle/>
                    <a:p>
                      <a:endParaRPr lang="es-EC" dirty="0"/>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i="0" u="none" strike="noStrike" dirty="0">
                        <a:solidFill>
                          <a:schemeClr val="tx1"/>
                        </a:solidFill>
                        <a:effectLst/>
                        <a:latin typeface="+mn-lt"/>
                      </a:endParaRPr>
                    </a:p>
                  </a:txBody>
                  <a:tcPr/>
                </a:tc>
                <a:extLst>
                  <a:ext uri="{0D108BD9-81ED-4DB2-BD59-A6C34878D82A}">
                    <a16:rowId xmlns:a16="http://schemas.microsoft.com/office/drawing/2014/main" val="119460129"/>
                  </a:ext>
                </a:extLst>
              </a:tr>
              <a:tr h="358851">
                <a:tc>
                  <a:txBody>
                    <a:bodyPr/>
                    <a:lstStyle/>
                    <a:p>
                      <a:pPr algn="ctr"/>
                      <a:r>
                        <a:rPr lang="es-EC" sz="1600" b="1" dirty="0">
                          <a:latin typeface="+mn-lt"/>
                        </a:rPr>
                        <a:t>MESES</a:t>
                      </a:r>
                    </a:p>
                  </a:txBody>
                  <a:tcPr/>
                </a:tc>
                <a:tc>
                  <a:txBody>
                    <a:bodyPr/>
                    <a:lstStyle/>
                    <a:p>
                      <a:pPr algn="ctr"/>
                      <a:r>
                        <a:rPr lang="es-EC" sz="1600" b="1" dirty="0">
                          <a:latin typeface="+mn-lt"/>
                        </a:rPr>
                        <a:t>DERIVACIONES</a:t>
                      </a:r>
                    </a:p>
                  </a:txBody>
                  <a:tcPr/>
                </a:tc>
                <a:tc>
                  <a:txBody>
                    <a:bodyPr/>
                    <a:lstStyle/>
                    <a:p>
                      <a:pPr algn="ctr"/>
                      <a:r>
                        <a:rPr lang="es-EC" sz="1600" b="1" dirty="0">
                          <a:latin typeface="+mn-lt"/>
                        </a:rPr>
                        <a:t>REFERENCIAS</a:t>
                      </a:r>
                    </a:p>
                  </a:txBody>
                  <a:tcPr/>
                </a:tc>
                <a:extLst>
                  <a:ext uri="{0D108BD9-81ED-4DB2-BD59-A6C34878D82A}">
                    <a16:rowId xmlns:a16="http://schemas.microsoft.com/office/drawing/2014/main" val="1821964360"/>
                  </a:ext>
                </a:extLst>
              </a:tr>
              <a:tr h="358851">
                <a:tc>
                  <a:txBody>
                    <a:bodyPr/>
                    <a:lstStyle/>
                    <a:p>
                      <a:r>
                        <a:rPr lang="es-EC" sz="1600" dirty="0">
                          <a:latin typeface="+mn-lt"/>
                        </a:rPr>
                        <a:t>ENERO</a:t>
                      </a:r>
                    </a:p>
                  </a:txBody>
                  <a:tcPr/>
                </a:tc>
                <a:tc>
                  <a:txBody>
                    <a:bodyPr/>
                    <a:lstStyle/>
                    <a:p>
                      <a:pPr algn="ctr" fontAlgn="b"/>
                      <a:r>
                        <a:rPr lang="es-EC" sz="1800" b="0" i="0" u="none" strike="noStrike" dirty="0">
                          <a:solidFill>
                            <a:srgbClr val="000000"/>
                          </a:solidFill>
                          <a:effectLst/>
                          <a:latin typeface="+mn-lt"/>
                        </a:rPr>
                        <a:t>112</a:t>
                      </a:r>
                    </a:p>
                  </a:txBody>
                  <a:tcPr marL="9525" marR="9525" marT="9525" marB="0" anchor="b"/>
                </a:tc>
                <a:tc>
                  <a:txBody>
                    <a:bodyPr/>
                    <a:lstStyle/>
                    <a:p>
                      <a:pPr algn="ctr" fontAlgn="b"/>
                      <a:r>
                        <a:rPr lang="es-EC" sz="1800" b="0" i="0" u="none" strike="noStrike" dirty="0">
                          <a:solidFill>
                            <a:srgbClr val="000000"/>
                          </a:solidFill>
                          <a:effectLst/>
                          <a:latin typeface="+mn-lt"/>
                        </a:rPr>
                        <a:t>26</a:t>
                      </a:r>
                    </a:p>
                  </a:txBody>
                  <a:tcPr marL="9525" marR="9525" marT="9525" marB="0" anchor="b"/>
                </a:tc>
                <a:extLst>
                  <a:ext uri="{0D108BD9-81ED-4DB2-BD59-A6C34878D82A}">
                    <a16:rowId xmlns:a16="http://schemas.microsoft.com/office/drawing/2014/main" val="451840570"/>
                  </a:ext>
                </a:extLst>
              </a:tr>
              <a:tr h="358851">
                <a:tc>
                  <a:txBody>
                    <a:bodyPr/>
                    <a:lstStyle/>
                    <a:p>
                      <a:r>
                        <a:rPr lang="es-EC" sz="1600" dirty="0">
                          <a:latin typeface="+mn-lt"/>
                        </a:rPr>
                        <a:t>FEBRERO</a:t>
                      </a:r>
                    </a:p>
                  </a:txBody>
                  <a:tcPr/>
                </a:tc>
                <a:tc>
                  <a:txBody>
                    <a:bodyPr/>
                    <a:lstStyle/>
                    <a:p>
                      <a:pPr algn="ctr" fontAlgn="b"/>
                      <a:r>
                        <a:rPr lang="es-EC" sz="1800" b="0" i="0" u="none" strike="noStrike" dirty="0">
                          <a:solidFill>
                            <a:srgbClr val="000000"/>
                          </a:solidFill>
                          <a:effectLst/>
                          <a:latin typeface="+mn-lt"/>
                        </a:rPr>
                        <a:t>95</a:t>
                      </a:r>
                    </a:p>
                  </a:txBody>
                  <a:tcPr marL="9525" marR="9525" marT="9525" marB="0" anchor="b"/>
                </a:tc>
                <a:tc>
                  <a:txBody>
                    <a:bodyPr/>
                    <a:lstStyle/>
                    <a:p>
                      <a:pPr algn="ctr" fontAlgn="b"/>
                      <a:r>
                        <a:rPr lang="es-EC" sz="18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2780143120"/>
                  </a:ext>
                </a:extLst>
              </a:tr>
              <a:tr h="358851">
                <a:tc>
                  <a:txBody>
                    <a:bodyPr/>
                    <a:lstStyle/>
                    <a:p>
                      <a:r>
                        <a:rPr lang="es-EC" sz="1600" dirty="0">
                          <a:latin typeface="+mn-lt"/>
                        </a:rPr>
                        <a:t>MARZO</a:t>
                      </a:r>
                    </a:p>
                  </a:txBody>
                  <a:tcPr/>
                </a:tc>
                <a:tc>
                  <a:txBody>
                    <a:bodyPr/>
                    <a:lstStyle/>
                    <a:p>
                      <a:pPr algn="ctr" fontAlgn="b"/>
                      <a:r>
                        <a:rPr lang="es-EC" sz="1800" b="0" i="0" u="none" strike="noStrike" dirty="0">
                          <a:solidFill>
                            <a:srgbClr val="000000"/>
                          </a:solidFill>
                          <a:effectLst/>
                          <a:latin typeface="+mn-lt"/>
                        </a:rPr>
                        <a:t>109</a:t>
                      </a:r>
                    </a:p>
                  </a:txBody>
                  <a:tcPr marL="9525" marR="9525" marT="9525" marB="0" anchor="b"/>
                </a:tc>
                <a:tc>
                  <a:txBody>
                    <a:bodyPr/>
                    <a:lstStyle/>
                    <a:p>
                      <a:pPr algn="ctr" fontAlgn="b"/>
                      <a:r>
                        <a:rPr lang="es-EC" sz="1800" b="0" i="0" u="none" strike="noStrike" dirty="0">
                          <a:solidFill>
                            <a:srgbClr val="000000"/>
                          </a:solidFill>
                          <a:effectLst/>
                          <a:latin typeface="+mn-lt"/>
                        </a:rPr>
                        <a:t>35</a:t>
                      </a:r>
                    </a:p>
                  </a:txBody>
                  <a:tcPr marL="9525" marR="9525" marT="9525" marB="0" anchor="b"/>
                </a:tc>
                <a:extLst>
                  <a:ext uri="{0D108BD9-81ED-4DB2-BD59-A6C34878D82A}">
                    <a16:rowId xmlns:a16="http://schemas.microsoft.com/office/drawing/2014/main" val="1047346339"/>
                  </a:ext>
                </a:extLst>
              </a:tr>
              <a:tr h="358851">
                <a:tc>
                  <a:txBody>
                    <a:bodyPr/>
                    <a:lstStyle/>
                    <a:p>
                      <a:r>
                        <a:rPr lang="es-EC" sz="1600" dirty="0">
                          <a:latin typeface="+mn-lt"/>
                        </a:rPr>
                        <a:t>ABRIL</a:t>
                      </a:r>
                    </a:p>
                  </a:txBody>
                  <a:tcPr/>
                </a:tc>
                <a:tc>
                  <a:txBody>
                    <a:bodyPr/>
                    <a:lstStyle/>
                    <a:p>
                      <a:pPr algn="ctr" fontAlgn="b"/>
                      <a:r>
                        <a:rPr lang="es-EC" sz="1800" b="0" i="0" u="none" strike="noStrike" dirty="0">
                          <a:solidFill>
                            <a:srgbClr val="000000"/>
                          </a:solidFill>
                          <a:effectLst/>
                          <a:latin typeface="+mn-lt"/>
                        </a:rPr>
                        <a:t>111</a:t>
                      </a:r>
                    </a:p>
                  </a:txBody>
                  <a:tcPr marL="9525" marR="9525" marT="9525" marB="0" anchor="b"/>
                </a:tc>
                <a:tc>
                  <a:txBody>
                    <a:bodyPr/>
                    <a:lstStyle/>
                    <a:p>
                      <a:pPr algn="ctr" fontAlgn="b"/>
                      <a:r>
                        <a:rPr lang="es-EC" sz="1800" b="0" i="0" u="none" strike="noStrike" dirty="0">
                          <a:solidFill>
                            <a:srgbClr val="000000"/>
                          </a:solidFill>
                          <a:effectLst/>
                          <a:latin typeface="+mn-lt"/>
                        </a:rPr>
                        <a:t>15</a:t>
                      </a:r>
                    </a:p>
                  </a:txBody>
                  <a:tcPr marL="9525" marR="9525" marT="9525" marB="0" anchor="b"/>
                </a:tc>
                <a:extLst>
                  <a:ext uri="{0D108BD9-81ED-4DB2-BD59-A6C34878D82A}">
                    <a16:rowId xmlns:a16="http://schemas.microsoft.com/office/drawing/2014/main" val="1974491138"/>
                  </a:ext>
                </a:extLst>
              </a:tr>
              <a:tr h="358851">
                <a:tc>
                  <a:txBody>
                    <a:bodyPr/>
                    <a:lstStyle/>
                    <a:p>
                      <a:r>
                        <a:rPr lang="es-EC" sz="1600" dirty="0">
                          <a:latin typeface="+mn-lt"/>
                        </a:rPr>
                        <a:t>MAYO</a:t>
                      </a:r>
                    </a:p>
                  </a:txBody>
                  <a:tcPr/>
                </a:tc>
                <a:tc>
                  <a:txBody>
                    <a:bodyPr/>
                    <a:lstStyle/>
                    <a:p>
                      <a:pPr algn="ctr" fontAlgn="b"/>
                      <a:r>
                        <a:rPr lang="es-EC" sz="1800" b="0" i="0" u="none" strike="noStrike" dirty="0">
                          <a:solidFill>
                            <a:srgbClr val="000000"/>
                          </a:solidFill>
                          <a:effectLst/>
                          <a:latin typeface="+mn-lt"/>
                        </a:rPr>
                        <a:t>127</a:t>
                      </a:r>
                    </a:p>
                  </a:txBody>
                  <a:tcPr marL="9525" marR="9525" marT="9525" marB="0" anchor="b"/>
                </a:tc>
                <a:tc>
                  <a:txBody>
                    <a:bodyPr/>
                    <a:lstStyle/>
                    <a:p>
                      <a:pPr algn="ctr" fontAlgn="b"/>
                      <a:r>
                        <a:rPr lang="es-EC" sz="1800" b="0" i="0" u="none" strike="noStrike" dirty="0">
                          <a:solidFill>
                            <a:srgbClr val="000000"/>
                          </a:solidFill>
                          <a:effectLst/>
                          <a:latin typeface="+mn-lt"/>
                        </a:rPr>
                        <a:t>23</a:t>
                      </a:r>
                    </a:p>
                  </a:txBody>
                  <a:tcPr marL="9525" marR="9525" marT="9525" marB="0" anchor="b"/>
                </a:tc>
                <a:extLst>
                  <a:ext uri="{0D108BD9-81ED-4DB2-BD59-A6C34878D82A}">
                    <a16:rowId xmlns:a16="http://schemas.microsoft.com/office/drawing/2014/main" val="3081859732"/>
                  </a:ext>
                </a:extLst>
              </a:tr>
              <a:tr h="358851">
                <a:tc>
                  <a:txBody>
                    <a:bodyPr/>
                    <a:lstStyle/>
                    <a:p>
                      <a:r>
                        <a:rPr lang="es-EC" sz="1600" dirty="0">
                          <a:latin typeface="+mn-lt"/>
                        </a:rPr>
                        <a:t>JUNIO</a:t>
                      </a:r>
                    </a:p>
                  </a:txBody>
                  <a:tcPr/>
                </a:tc>
                <a:tc>
                  <a:txBody>
                    <a:bodyPr/>
                    <a:lstStyle/>
                    <a:p>
                      <a:pPr algn="ctr" fontAlgn="b"/>
                      <a:r>
                        <a:rPr lang="es-EC" sz="1800" b="0" i="0" u="none" strike="noStrike" dirty="0">
                          <a:solidFill>
                            <a:srgbClr val="000000"/>
                          </a:solidFill>
                          <a:effectLst/>
                          <a:latin typeface="+mn-lt"/>
                        </a:rPr>
                        <a:t>110</a:t>
                      </a:r>
                    </a:p>
                  </a:txBody>
                  <a:tcPr marL="9525" marR="9525" marT="9525" marB="0" anchor="b"/>
                </a:tc>
                <a:tc>
                  <a:txBody>
                    <a:bodyPr/>
                    <a:lstStyle/>
                    <a:p>
                      <a:pPr algn="ctr" fontAlgn="b"/>
                      <a:r>
                        <a:rPr lang="es-EC" sz="1800" b="0" i="0" u="none" strike="noStrike" dirty="0">
                          <a:solidFill>
                            <a:srgbClr val="000000"/>
                          </a:solidFill>
                          <a:effectLst/>
                          <a:latin typeface="+mn-lt"/>
                        </a:rPr>
                        <a:t>28</a:t>
                      </a:r>
                    </a:p>
                  </a:txBody>
                  <a:tcPr marL="9525" marR="9525" marT="9525" marB="0" anchor="b"/>
                </a:tc>
                <a:extLst>
                  <a:ext uri="{0D108BD9-81ED-4DB2-BD59-A6C34878D82A}">
                    <a16:rowId xmlns:a16="http://schemas.microsoft.com/office/drawing/2014/main" val="506896403"/>
                  </a:ext>
                </a:extLst>
              </a:tr>
              <a:tr h="358851">
                <a:tc>
                  <a:txBody>
                    <a:bodyPr/>
                    <a:lstStyle/>
                    <a:p>
                      <a:r>
                        <a:rPr lang="es-EC" sz="1600" dirty="0">
                          <a:latin typeface="+mn-lt"/>
                        </a:rPr>
                        <a:t>JULIO</a:t>
                      </a:r>
                    </a:p>
                  </a:txBody>
                  <a:tcPr/>
                </a:tc>
                <a:tc>
                  <a:txBody>
                    <a:bodyPr/>
                    <a:lstStyle/>
                    <a:p>
                      <a:pPr algn="ctr" fontAlgn="b"/>
                      <a:r>
                        <a:rPr lang="es-EC" sz="1800" b="0" i="0" u="none" strike="noStrike" dirty="0">
                          <a:solidFill>
                            <a:srgbClr val="000000"/>
                          </a:solidFill>
                          <a:effectLst/>
                          <a:latin typeface="+mn-lt"/>
                        </a:rPr>
                        <a:t>104</a:t>
                      </a:r>
                    </a:p>
                  </a:txBody>
                  <a:tcPr marL="9525" marR="9525" marT="9525" marB="0" anchor="b"/>
                </a:tc>
                <a:tc>
                  <a:txBody>
                    <a:bodyPr/>
                    <a:lstStyle/>
                    <a:p>
                      <a:pPr algn="ctr" fontAlgn="b"/>
                      <a:r>
                        <a:rPr lang="es-EC" sz="1800" b="0" i="0" u="none" strike="noStrike" dirty="0">
                          <a:solidFill>
                            <a:srgbClr val="000000"/>
                          </a:solidFill>
                          <a:effectLst/>
                          <a:latin typeface="+mn-lt"/>
                        </a:rPr>
                        <a:t>26</a:t>
                      </a:r>
                    </a:p>
                  </a:txBody>
                  <a:tcPr marL="9525" marR="9525" marT="9525" marB="0" anchor="b"/>
                </a:tc>
                <a:extLst>
                  <a:ext uri="{0D108BD9-81ED-4DB2-BD59-A6C34878D82A}">
                    <a16:rowId xmlns:a16="http://schemas.microsoft.com/office/drawing/2014/main" val="1507615846"/>
                  </a:ext>
                </a:extLst>
              </a:tr>
              <a:tr h="358851">
                <a:tc>
                  <a:txBody>
                    <a:bodyPr/>
                    <a:lstStyle/>
                    <a:p>
                      <a:r>
                        <a:rPr lang="es-EC" sz="1600" dirty="0">
                          <a:latin typeface="+mn-lt"/>
                        </a:rPr>
                        <a:t>AGOSTO</a:t>
                      </a:r>
                    </a:p>
                  </a:txBody>
                  <a:tcPr/>
                </a:tc>
                <a:tc>
                  <a:txBody>
                    <a:bodyPr/>
                    <a:lstStyle/>
                    <a:p>
                      <a:pPr algn="ctr" fontAlgn="b"/>
                      <a:r>
                        <a:rPr lang="es-EC" sz="1800" b="0" i="0" u="none" strike="noStrike" dirty="0">
                          <a:solidFill>
                            <a:srgbClr val="000000"/>
                          </a:solidFill>
                          <a:effectLst/>
                          <a:latin typeface="+mn-lt"/>
                        </a:rPr>
                        <a:t>89</a:t>
                      </a:r>
                    </a:p>
                  </a:txBody>
                  <a:tcPr marL="9525" marR="9525" marT="9525" marB="0" anchor="b"/>
                </a:tc>
                <a:tc>
                  <a:txBody>
                    <a:bodyPr/>
                    <a:lstStyle/>
                    <a:p>
                      <a:pPr algn="ctr" fontAlgn="b"/>
                      <a:r>
                        <a:rPr lang="es-EC" sz="1800" b="0" i="0" u="none" strike="noStrike" dirty="0">
                          <a:solidFill>
                            <a:srgbClr val="000000"/>
                          </a:solidFill>
                          <a:effectLst/>
                          <a:latin typeface="+mn-lt"/>
                        </a:rPr>
                        <a:t>13</a:t>
                      </a:r>
                    </a:p>
                  </a:txBody>
                  <a:tcPr marL="9525" marR="9525" marT="9525" marB="0" anchor="b"/>
                </a:tc>
                <a:extLst>
                  <a:ext uri="{0D108BD9-81ED-4DB2-BD59-A6C34878D82A}">
                    <a16:rowId xmlns:a16="http://schemas.microsoft.com/office/drawing/2014/main" val="3751799897"/>
                  </a:ext>
                </a:extLst>
              </a:tr>
              <a:tr h="358851">
                <a:tc>
                  <a:txBody>
                    <a:bodyPr/>
                    <a:lstStyle/>
                    <a:p>
                      <a:r>
                        <a:rPr lang="es-EC" sz="1600" dirty="0">
                          <a:latin typeface="+mn-lt"/>
                        </a:rPr>
                        <a:t>SEPTIEMBRE</a:t>
                      </a:r>
                    </a:p>
                  </a:txBody>
                  <a:tcPr/>
                </a:tc>
                <a:tc>
                  <a:txBody>
                    <a:bodyPr/>
                    <a:lstStyle/>
                    <a:p>
                      <a:pPr algn="ctr" fontAlgn="b"/>
                      <a:r>
                        <a:rPr lang="es-EC" sz="1800" b="0" i="0" u="none" strike="noStrike" dirty="0">
                          <a:solidFill>
                            <a:srgbClr val="000000"/>
                          </a:solidFill>
                          <a:effectLst/>
                          <a:latin typeface="+mn-lt"/>
                        </a:rPr>
                        <a:t>99</a:t>
                      </a:r>
                    </a:p>
                  </a:txBody>
                  <a:tcPr marL="9525" marR="9525" marT="9525" marB="0" anchor="b"/>
                </a:tc>
                <a:tc>
                  <a:txBody>
                    <a:bodyPr/>
                    <a:lstStyle/>
                    <a:p>
                      <a:pPr algn="ctr" fontAlgn="b"/>
                      <a:r>
                        <a:rPr lang="es-EC" sz="1800" b="0" i="0" u="none" strike="noStrike" dirty="0">
                          <a:solidFill>
                            <a:srgbClr val="000000"/>
                          </a:solidFill>
                          <a:effectLst/>
                          <a:latin typeface="+mn-lt"/>
                        </a:rPr>
                        <a:t>22</a:t>
                      </a:r>
                    </a:p>
                  </a:txBody>
                  <a:tcPr marL="9525" marR="9525" marT="9525" marB="0" anchor="b"/>
                </a:tc>
                <a:extLst>
                  <a:ext uri="{0D108BD9-81ED-4DB2-BD59-A6C34878D82A}">
                    <a16:rowId xmlns:a16="http://schemas.microsoft.com/office/drawing/2014/main" val="2461533224"/>
                  </a:ext>
                </a:extLst>
              </a:tr>
              <a:tr h="358851">
                <a:tc>
                  <a:txBody>
                    <a:bodyPr/>
                    <a:lstStyle/>
                    <a:p>
                      <a:r>
                        <a:rPr lang="es-EC" sz="1600" dirty="0">
                          <a:latin typeface="+mn-lt"/>
                        </a:rPr>
                        <a:t>OCTUBRE</a:t>
                      </a:r>
                    </a:p>
                  </a:txBody>
                  <a:tcPr/>
                </a:tc>
                <a:tc>
                  <a:txBody>
                    <a:bodyPr/>
                    <a:lstStyle/>
                    <a:p>
                      <a:pPr algn="ctr" fontAlgn="b"/>
                      <a:r>
                        <a:rPr lang="es-EC" sz="1800" b="0" i="0" u="none" strike="noStrike">
                          <a:solidFill>
                            <a:srgbClr val="000000"/>
                          </a:solidFill>
                          <a:effectLst/>
                          <a:latin typeface="+mn-lt"/>
                        </a:rPr>
                        <a:t>71</a:t>
                      </a:r>
                    </a:p>
                  </a:txBody>
                  <a:tcPr marL="9525" marR="9525" marT="9525" marB="0" anchor="b"/>
                </a:tc>
                <a:tc>
                  <a:txBody>
                    <a:bodyPr/>
                    <a:lstStyle/>
                    <a:p>
                      <a:pPr algn="ctr" fontAlgn="b"/>
                      <a:r>
                        <a:rPr lang="es-EC" sz="1800" b="0" i="0" u="none" strike="noStrike" dirty="0">
                          <a:solidFill>
                            <a:srgbClr val="000000"/>
                          </a:solidFill>
                          <a:effectLst/>
                          <a:latin typeface="+mn-lt"/>
                        </a:rPr>
                        <a:t>16</a:t>
                      </a:r>
                    </a:p>
                  </a:txBody>
                  <a:tcPr marL="9525" marR="9525" marT="9525" marB="0" anchor="b"/>
                </a:tc>
                <a:extLst>
                  <a:ext uri="{0D108BD9-81ED-4DB2-BD59-A6C34878D82A}">
                    <a16:rowId xmlns:a16="http://schemas.microsoft.com/office/drawing/2014/main" val="3430020845"/>
                  </a:ext>
                </a:extLst>
              </a:tr>
              <a:tr h="358851">
                <a:tc>
                  <a:txBody>
                    <a:bodyPr/>
                    <a:lstStyle/>
                    <a:p>
                      <a:r>
                        <a:rPr lang="es-EC" sz="1600" dirty="0">
                          <a:latin typeface="+mn-lt"/>
                        </a:rPr>
                        <a:t>NOVIEMBRE</a:t>
                      </a:r>
                    </a:p>
                  </a:txBody>
                  <a:tcPr/>
                </a:tc>
                <a:tc>
                  <a:txBody>
                    <a:bodyPr/>
                    <a:lstStyle/>
                    <a:p>
                      <a:pPr algn="ctr" fontAlgn="b"/>
                      <a:r>
                        <a:rPr lang="es-EC" sz="1800" b="0" i="0" u="none" strike="noStrike" dirty="0">
                          <a:solidFill>
                            <a:srgbClr val="000000"/>
                          </a:solidFill>
                          <a:effectLst/>
                          <a:latin typeface="+mn-lt"/>
                        </a:rPr>
                        <a:t>83</a:t>
                      </a:r>
                    </a:p>
                  </a:txBody>
                  <a:tcPr marL="9525" marR="9525" marT="9525" marB="0" anchor="b"/>
                </a:tc>
                <a:tc>
                  <a:txBody>
                    <a:bodyPr/>
                    <a:lstStyle/>
                    <a:p>
                      <a:pPr algn="ctr" fontAlgn="b"/>
                      <a:r>
                        <a:rPr lang="es-EC" sz="1800" b="0" i="0" u="none" strike="noStrike" dirty="0">
                          <a:solidFill>
                            <a:srgbClr val="000000"/>
                          </a:solidFill>
                          <a:effectLst/>
                          <a:latin typeface="+mn-lt"/>
                        </a:rPr>
                        <a:t>14</a:t>
                      </a:r>
                    </a:p>
                  </a:txBody>
                  <a:tcPr marL="9525" marR="9525" marT="9525" marB="0" anchor="b"/>
                </a:tc>
                <a:extLst>
                  <a:ext uri="{0D108BD9-81ED-4DB2-BD59-A6C34878D82A}">
                    <a16:rowId xmlns:a16="http://schemas.microsoft.com/office/drawing/2014/main" val="3709088976"/>
                  </a:ext>
                </a:extLst>
              </a:tr>
              <a:tr h="358851">
                <a:tc>
                  <a:txBody>
                    <a:bodyPr/>
                    <a:lstStyle/>
                    <a:p>
                      <a:r>
                        <a:rPr lang="es-EC" sz="1600" dirty="0">
                          <a:latin typeface="+mn-lt"/>
                        </a:rPr>
                        <a:t>DICIEMBRE</a:t>
                      </a:r>
                    </a:p>
                  </a:txBody>
                  <a:tcPr/>
                </a:tc>
                <a:tc>
                  <a:txBody>
                    <a:bodyPr/>
                    <a:lstStyle/>
                    <a:p>
                      <a:pPr algn="ctr" fontAlgn="b"/>
                      <a:r>
                        <a:rPr lang="es-EC" sz="1800" b="0" i="0" u="none" strike="noStrike" dirty="0">
                          <a:solidFill>
                            <a:srgbClr val="000000"/>
                          </a:solidFill>
                          <a:effectLst/>
                          <a:latin typeface="+mn-lt"/>
                        </a:rPr>
                        <a:t>73</a:t>
                      </a:r>
                    </a:p>
                  </a:txBody>
                  <a:tcPr marL="9525" marR="9525" marT="9525" marB="0" anchor="b"/>
                </a:tc>
                <a:tc>
                  <a:txBody>
                    <a:bodyPr/>
                    <a:lstStyle/>
                    <a:p>
                      <a:pPr algn="ctr" fontAlgn="b"/>
                      <a:r>
                        <a:rPr lang="es-EC" sz="1800" b="0" i="0" u="none" strike="noStrike" dirty="0">
                          <a:solidFill>
                            <a:srgbClr val="000000"/>
                          </a:solidFill>
                          <a:effectLst/>
                          <a:latin typeface="+mn-lt"/>
                        </a:rPr>
                        <a:t>13</a:t>
                      </a:r>
                    </a:p>
                  </a:txBody>
                  <a:tcPr marL="9525" marR="9525" marT="9525" marB="0" anchor="b"/>
                </a:tc>
                <a:extLst>
                  <a:ext uri="{0D108BD9-81ED-4DB2-BD59-A6C34878D82A}">
                    <a16:rowId xmlns:a16="http://schemas.microsoft.com/office/drawing/2014/main" val="3153558973"/>
                  </a:ext>
                </a:extLst>
              </a:tr>
            </a:tbl>
          </a:graphicData>
        </a:graphic>
      </p:graphicFrame>
      <p:sp>
        <p:nvSpPr>
          <p:cNvPr id="10" name="Rectángulo redondeado 20">
            <a:extLst>
              <a:ext uri="{FF2B5EF4-FFF2-40B4-BE49-F238E27FC236}">
                <a16:creationId xmlns:a16="http://schemas.microsoft.com/office/drawing/2014/main" id="{FBEC80BA-3F89-4237-8F13-495914539D1E}"/>
              </a:ext>
            </a:extLst>
          </p:cNvPr>
          <p:cNvSpPr/>
          <p:nvPr/>
        </p:nvSpPr>
        <p:spPr>
          <a:xfrm>
            <a:off x="447868" y="1369422"/>
            <a:ext cx="3582955" cy="1256015"/>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PACIENTES GESTIONADOS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ENERO - DICIEMBRE 2023</a:t>
            </a:r>
            <a:endParaRPr kumimoji="0" lang="es-E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1" name="Rectángulo redondeado 20">
            <a:extLst>
              <a:ext uri="{FF2B5EF4-FFF2-40B4-BE49-F238E27FC236}">
                <a16:creationId xmlns:a16="http://schemas.microsoft.com/office/drawing/2014/main" id="{C0EA554B-7737-B410-70A7-02AC9CFE2543}"/>
              </a:ext>
            </a:extLst>
          </p:cNvPr>
          <p:cNvSpPr/>
          <p:nvPr/>
        </p:nvSpPr>
        <p:spPr>
          <a:xfrm>
            <a:off x="2357736" y="5467038"/>
            <a:ext cx="1561121" cy="651448"/>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251</a:t>
            </a:r>
          </a:p>
        </p:txBody>
      </p:sp>
      <p:sp>
        <p:nvSpPr>
          <p:cNvPr id="13" name="Flecha: hacia abajo 12">
            <a:extLst>
              <a:ext uri="{FF2B5EF4-FFF2-40B4-BE49-F238E27FC236}">
                <a16:creationId xmlns:a16="http://schemas.microsoft.com/office/drawing/2014/main" id="{9358DF9C-7493-BFD3-52B4-8EBDF0C012A7}"/>
              </a:ext>
            </a:extLst>
          </p:cNvPr>
          <p:cNvSpPr/>
          <p:nvPr/>
        </p:nvSpPr>
        <p:spPr>
          <a:xfrm>
            <a:off x="2708270" y="2654752"/>
            <a:ext cx="615999" cy="28122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REFERENCIAS</a:t>
            </a:r>
            <a:endParaRPr lang="es-EC" dirty="0"/>
          </a:p>
        </p:txBody>
      </p:sp>
    </p:spTree>
    <p:extLst>
      <p:ext uri="{BB962C8B-B14F-4D97-AF65-F5344CB8AC3E}">
        <p14:creationId xmlns:p14="http://schemas.microsoft.com/office/powerpoint/2010/main" val="55027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sp>
        <p:nvSpPr>
          <p:cNvPr id="5" name="Google Shape;119;p4">
            <a:extLst>
              <a:ext uri="{FF2B5EF4-FFF2-40B4-BE49-F238E27FC236}">
                <a16:creationId xmlns:a16="http://schemas.microsoft.com/office/drawing/2014/main" id="{71D73EFB-5E38-5D91-95D8-7C680E8FA619}"/>
              </a:ext>
            </a:extLst>
          </p:cNvPr>
          <p:cNvSpPr txBox="1"/>
          <p:nvPr/>
        </p:nvSpPr>
        <p:spPr>
          <a:xfrm>
            <a:off x="657725" y="518090"/>
            <a:ext cx="9173036" cy="461624"/>
          </a:xfrm>
          <a:prstGeom prst="rect">
            <a:avLst/>
          </a:prstGeom>
          <a:noFill/>
          <a:ln>
            <a:noFill/>
          </a:ln>
        </p:spPr>
        <p:txBody>
          <a:bodyPr spcFirstLastPara="1" wrap="square" lIns="91425" tIns="45700" rIns="91425" bIns="45700" anchor="t" anchorCtr="0">
            <a:spAutoFit/>
          </a:bodyPr>
          <a:lstStyle/>
          <a:p>
            <a:r>
              <a:rPr lang="es-ES" sz="2400" b="1" dirty="0">
                <a:effectLst/>
                <a:latin typeface="Arial" panose="020B0604020202020204" pitchFamily="34" charset="0"/>
                <a:ea typeface="Arial" panose="020B0604020202020204" pitchFamily="34" charset="0"/>
                <a:cs typeface="Cambria" panose="02040503050406030204" pitchFamily="18" charset="0"/>
              </a:rPr>
              <a:t>GESTION DE PACIENTES</a:t>
            </a:r>
            <a:endParaRPr lang="es-EC" sz="2400" dirty="0">
              <a:effectLst/>
              <a:latin typeface="Cambria" panose="02040503050406030204" pitchFamily="18" charset="0"/>
              <a:ea typeface="Cambria" panose="02040503050406030204" pitchFamily="18" charset="0"/>
              <a:cs typeface="Cambria" panose="02040503050406030204" pitchFamily="18" charset="0"/>
            </a:endParaRPr>
          </a:p>
        </p:txBody>
      </p:sp>
      <p:graphicFrame>
        <p:nvGraphicFramePr>
          <p:cNvPr id="2" name="Gráfico 1">
            <a:extLst>
              <a:ext uri="{FF2B5EF4-FFF2-40B4-BE49-F238E27FC236}">
                <a16:creationId xmlns:a16="http://schemas.microsoft.com/office/drawing/2014/main" id="{D64B185F-2398-F3BD-467B-53EAC5662451}"/>
              </a:ext>
            </a:extLst>
          </p:cNvPr>
          <p:cNvGraphicFramePr>
            <a:graphicFrameLocks/>
          </p:cNvGraphicFramePr>
          <p:nvPr>
            <p:extLst>
              <p:ext uri="{D42A27DB-BD31-4B8C-83A1-F6EECF244321}">
                <p14:modId xmlns:p14="http://schemas.microsoft.com/office/powerpoint/2010/main" val="500247110"/>
              </p:ext>
            </p:extLst>
          </p:nvPr>
        </p:nvGraphicFramePr>
        <p:xfrm>
          <a:off x="1119673" y="1455575"/>
          <a:ext cx="9741160" cy="41452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0681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sp>
        <p:nvSpPr>
          <p:cNvPr id="5" name="Google Shape;119;p4">
            <a:extLst>
              <a:ext uri="{FF2B5EF4-FFF2-40B4-BE49-F238E27FC236}">
                <a16:creationId xmlns:a16="http://schemas.microsoft.com/office/drawing/2014/main" id="{71D73EFB-5E38-5D91-95D8-7C680E8FA619}"/>
              </a:ext>
            </a:extLst>
          </p:cNvPr>
          <p:cNvSpPr txBox="1"/>
          <p:nvPr/>
        </p:nvSpPr>
        <p:spPr>
          <a:xfrm>
            <a:off x="657725" y="518090"/>
            <a:ext cx="9173036" cy="461624"/>
          </a:xfrm>
          <a:prstGeom prst="rect">
            <a:avLst/>
          </a:prstGeom>
          <a:noFill/>
          <a:ln>
            <a:noFill/>
          </a:ln>
        </p:spPr>
        <p:txBody>
          <a:bodyPr spcFirstLastPara="1" wrap="square" lIns="91425" tIns="45700" rIns="91425" bIns="45700" anchor="t" anchorCtr="0">
            <a:spAutoFit/>
          </a:bodyPr>
          <a:lstStyle/>
          <a:p>
            <a:r>
              <a:rPr lang="es-ES" sz="2400" b="1" dirty="0">
                <a:effectLst/>
                <a:latin typeface="Arial" panose="020B0604020202020204" pitchFamily="34" charset="0"/>
                <a:ea typeface="Arial" panose="020B0604020202020204" pitchFamily="34" charset="0"/>
                <a:cs typeface="Cambria" panose="02040503050406030204" pitchFamily="18" charset="0"/>
              </a:rPr>
              <a:t>GESTION DE PACIENTES</a:t>
            </a:r>
            <a:endParaRPr lang="es-EC" sz="2400" dirty="0">
              <a:effectLst/>
              <a:latin typeface="Cambria" panose="02040503050406030204" pitchFamily="18" charset="0"/>
              <a:ea typeface="Cambria" panose="02040503050406030204" pitchFamily="18" charset="0"/>
              <a:cs typeface="Cambria" panose="02040503050406030204" pitchFamily="18" charset="0"/>
            </a:endParaRPr>
          </a:p>
        </p:txBody>
      </p:sp>
      <p:graphicFrame>
        <p:nvGraphicFramePr>
          <p:cNvPr id="2" name="Gráfico 1">
            <a:extLst>
              <a:ext uri="{FF2B5EF4-FFF2-40B4-BE49-F238E27FC236}">
                <a16:creationId xmlns:a16="http://schemas.microsoft.com/office/drawing/2014/main" id="{BFEFBE4B-9D14-EA0E-B47A-7B12C19D7128}"/>
              </a:ext>
            </a:extLst>
          </p:cNvPr>
          <p:cNvGraphicFramePr>
            <a:graphicFrameLocks/>
          </p:cNvGraphicFramePr>
          <p:nvPr>
            <p:extLst>
              <p:ext uri="{D42A27DB-BD31-4B8C-83A1-F6EECF244321}">
                <p14:modId xmlns:p14="http://schemas.microsoft.com/office/powerpoint/2010/main" val="3114716270"/>
              </p:ext>
            </p:extLst>
          </p:nvPr>
        </p:nvGraphicFramePr>
        <p:xfrm>
          <a:off x="1212980" y="1492898"/>
          <a:ext cx="9535885" cy="43691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6260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888932" y="348716"/>
            <a:ext cx="9256541" cy="477013"/>
          </a:xfrm>
          <a:prstGeom prst="rect">
            <a:avLst/>
          </a:prstGeom>
          <a:noFill/>
          <a:ln>
            <a:noFill/>
          </a:ln>
        </p:spPr>
        <p:txBody>
          <a:bodyPr spcFirstLastPara="1" wrap="square" lIns="91425" tIns="45700" rIns="91425" bIns="45700" anchor="t" anchorCtr="0">
            <a:spAutoFit/>
          </a:bodyPr>
          <a:lstStyle/>
          <a:p>
            <a:pPr lvl="0">
              <a:buSzPts val="5000"/>
            </a:pPr>
            <a:r>
              <a:rPr lang="es-EC" sz="2500" b="1" dirty="0">
                <a:solidFill>
                  <a:srgbClr val="212D5A"/>
                </a:solidFill>
              </a:rPr>
              <a:t>1.8 MILLONES INVERTIDOS EN EL SERVICIO DE DIALISIS</a:t>
            </a:r>
            <a:endParaRPr lang="es-EC" sz="2500" dirty="0"/>
          </a:p>
        </p:txBody>
      </p:sp>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pic>
        <p:nvPicPr>
          <p:cNvPr id="11" name="Imagen 10">
            <a:extLst>
              <a:ext uri="{FF2B5EF4-FFF2-40B4-BE49-F238E27FC236}">
                <a16:creationId xmlns:a16="http://schemas.microsoft.com/office/drawing/2014/main" id="{FC3A6D72-4B9C-6F5E-B8F9-F3D0D73F1FB7}"/>
              </a:ext>
            </a:extLst>
          </p:cNvPr>
          <p:cNvPicPr>
            <a:picLocks noChangeAspect="1"/>
          </p:cNvPicPr>
          <p:nvPr/>
        </p:nvPicPr>
        <p:blipFill rotWithShape="1">
          <a:blip r:embed="rId6"/>
          <a:srcRect l="-96" t="8537"/>
          <a:stretch/>
        </p:blipFill>
        <p:spPr>
          <a:xfrm>
            <a:off x="1144174" y="1213709"/>
            <a:ext cx="4725930" cy="4318374"/>
          </a:xfrm>
          <a:prstGeom prst="rect">
            <a:avLst/>
          </a:prstGeom>
        </p:spPr>
      </p:pic>
      <p:pic>
        <p:nvPicPr>
          <p:cNvPr id="13" name="Imagen 12">
            <a:extLst>
              <a:ext uri="{FF2B5EF4-FFF2-40B4-BE49-F238E27FC236}">
                <a16:creationId xmlns:a16="http://schemas.microsoft.com/office/drawing/2014/main" id="{8FCABCF7-DBDA-87EB-596C-8260FCA99789}"/>
              </a:ext>
            </a:extLst>
          </p:cNvPr>
          <p:cNvPicPr>
            <a:picLocks noChangeAspect="1"/>
          </p:cNvPicPr>
          <p:nvPr/>
        </p:nvPicPr>
        <p:blipFill rotWithShape="1">
          <a:blip r:embed="rId7"/>
          <a:srcRect r="6506"/>
          <a:stretch/>
        </p:blipFill>
        <p:spPr>
          <a:xfrm>
            <a:off x="6096000" y="1213708"/>
            <a:ext cx="5383237" cy="43183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551309" y="348716"/>
            <a:ext cx="6640435" cy="477013"/>
          </a:xfrm>
          <a:prstGeom prst="rect">
            <a:avLst/>
          </a:prstGeom>
          <a:noFill/>
          <a:ln>
            <a:noFill/>
          </a:ln>
        </p:spPr>
        <p:txBody>
          <a:bodyPr spcFirstLastPara="1" wrap="square" lIns="91425" tIns="45700" rIns="91425" bIns="45700" anchor="t" anchorCtr="0">
            <a:spAutoFit/>
          </a:bodyPr>
          <a:lstStyle/>
          <a:p>
            <a:pPr lvl="0">
              <a:buSzPts val="5000"/>
            </a:pPr>
            <a:r>
              <a:rPr lang="es-EC" sz="2500" b="1" dirty="0">
                <a:solidFill>
                  <a:srgbClr val="212D5A"/>
                </a:solidFill>
              </a:rPr>
              <a:t>EJECUCIÓN PRESUPUESTARIA AÑO 2023</a:t>
            </a:r>
            <a:endParaRPr lang="es-EC" sz="2500" dirty="0"/>
          </a:p>
        </p:txBody>
      </p:sp>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5" name="Gráfico 4">
            <a:extLst>
              <a:ext uri="{FF2B5EF4-FFF2-40B4-BE49-F238E27FC236}">
                <a16:creationId xmlns:a16="http://schemas.microsoft.com/office/drawing/2014/main" id="{9BB747F6-ECCB-5905-D454-8BA24639B111}"/>
              </a:ext>
            </a:extLst>
          </p:cNvPr>
          <p:cNvGraphicFramePr>
            <a:graphicFrameLocks/>
          </p:cNvGraphicFramePr>
          <p:nvPr/>
        </p:nvGraphicFramePr>
        <p:xfrm>
          <a:off x="1519311" y="1153551"/>
          <a:ext cx="9256541" cy="47970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0819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888933" y="348716"/>
            <a:ext cx="5275385" cy="477013"/>
          </a:xfrm>
          <a:prstGeom prst="rect">
            <a:avLst/>
          </a:prstGeom>
          <a:noFill/>
          <a:ln>
            <a:noFill/>
          </a:ln>
        </p:spPr>
        <p:txBody>
          <a:bodyPr spcFirstLastPara="1" wrap="square" lIns="91425" tIns="45700" rIns="91425" bIns="45700" anchor="t" anchorCtr="0">
            <a:spAutoFit/>
          </a:bodyPr>
          <a:lstStyle/>
          <a:p>
            <a:pPr lvl="0">
              <a:buSzPts val="5000"/>
            </a:pPr>
            <a:r>
              <a:rPr lang="es-EC" sz="2500" b="1" dirty="0">
                <a:solidFill>
                  <a:srgbClr val="212D5A"/>
                </a:solidFill>
              </a:rPr>
              <a:t>COMPRAS PÚBLICAS AÑO 2023</a:t>
            </a:r>
            <a:endParaRPr lang="es-EC" sz="2500" dirty="0"/>
          </a:p>
        </p:txBody>
      </p:sp>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2" name="Gráfico 1">
            <a:extLst>
              <a:ext uri="{FF2B5EF4-FFF2-40B4-BE49-F238E27FC236}">
                <a16:creationId xmlns:a16="http://schemas.microsoft.com/office/drawing/2014/main" id="{8D278537-B167-1651-5CE9-9975B626CA91}"/>
              </a:ext>
            </a:extLst>
          </p:cNvPr>
          <p:cNvGraphicFramePr>
            <a:graphicFrameLocks/>
          </p:cNvGraphicFramePr>
          <p:nvPr>
            <p:extLst>
              <p:ext uri="{D42A27DB-BD31-4B8C-83A1-F6EECF244321}">
                <p14:modId xmlns:p14="http://schemas.microsoft.com/office/powerpoint/2010/main" val="512563672"/>
              </p:ext>
            </p:extLst>
          </p:nvPr>
        </p:nvGraphicFramePr>
        <p:xfrm>
          <a:off x="970384" y="1175657"/>
          <a:ext cx="10282334" cy="463041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452835" y="311394"/>
            <a:ext cx="7604025" cy="477013"/>
          </a:xfrm>
          <a:prstGeom prst="rect">
            <a:avLst/>
          </a:prstGeom>
          <a:noFill/>
          <a:ln>
            <a:noFill/>
          </a:ln>
        </p:spPr>
        <p:txBody>
          <a:bodyPr spcFirstLastPara="1" wrap="square" lIns="91425" tIns="45700" rIns="91425" bIns="45700" anchor="t" anchorCtr="0">
            <a:spAutoFit/>
          </a:bodyPr>
          <a:lstStyle/>
          <a:p>
            <a:pPr>
              <a:buSzPts val="5000"/>
            </a:pPr>
            <a:r>
              <a:rPr lang="en-US" sz="2500" b="1" kern="1200" dirty="0">
                <a:solidFill>
                  <a:schemeClr val="accent1">
                    <a:lumMod val="75000"/>
                  </a:schemeClr>
                </a:solidFill>
              </a:rPr>
              <a:t>MEDICAMENTOS Y DISPOSITIVOS </a:t>
            </a:r>
            <a:r>
              <a:rPr lang="es-EC" sz="2500" b="1" dirty="0">
                <a:solidFill>
                  <a:schemeClr val="accent1">
                    <a:lumMod val="75000"/>
                  </a:schemeClr>
                </a:solidFill>
              </a:rPr>
              <a:t>2023</a:t>
            </a:r>
            <a:endParaRPr lang="es-EC" sz="2500" dirty="0">
              <a:solidFill>
                <a:schemeClr val="accent1">
                  <a:lumMod val="75000"/>
                </a:schemeClr>
              </a:solidFill>
            </a:endParaRPr>
          </a:p>
        </p:txBody>
      </p:sp>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2" name="Gráfico 1">
            <a:extLst>
              <a:ext uri="{FF2B5EF4-FFF2-40B4-BE49-F238E27FC236}">
                <a16:creationId xmlns:a16="http://schemas.microsoft.com/office/drawing/2014/main" id="{AF5DE7B0-CFC4-61E6-C30D-E27728B7E14B}"/>
              </a:ext>
            </a:extLst>
          </p:cNvPr>
          <p:cNvGraphicFramePr>
            <a:graphicFrameLocks/>
          </p:cNvGraphicFramePr>
          <p:nvPr>
            <p:extLst>
              <p:ext uri="{D42A27DB-BD31-4B8C-83A1-F6EECF244321}">
                <p14:modId xmlns:p14="http://schemas.microsoft.com/office/powerpoint/2010/main" val="334156601"/>
              </p:ext>
            </p:extLst>
          </p:nvPr>
        </p:nvGraphicFramePr>
        <p:xfrm>
          <a:off x="1095929" y="1212979"/>
          <a:ext cx="9484985" cy="460932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312158" y="348716"/>
            <a:ext cx="5275385" cy="477013"/>
          </a:xfrm>
          <a:prstGeom prst="rect">
            <a:avLst/>
          </a:prstGeom>
          <a:noFill/>
          <a:ln>
            <a:noFill/>
          </a:ln>
        </p:spPr>
        <p:txBody>
          <a:bodyPr spcFirstLastPara="1" wrap="square" lIns="91425" tIns="45700" rIns="91425" bIns="45700" anchor="t" anchorCtr="0">
            <a:spAutoFit/>
          </a:bodyPr>
          <a:lstStyle/>
          <a:p>
            <a:pPr lvl="0">
              <a:buSzPts val="5000"/>
            </a:pPr>
            <a:r>
              <a:rPr lang="es-EC" sz="2500" b="1" dirty="0">
                <a:solidFill>
                  <a:srgbClr val="212D5A"/>
                </a:solidFill>
              </a:rPr>
              <a:t>RENDICIÓN DE CUENTAS 2023</a:t>
            </a:r>
            <a:endParaRPr lang="es-EC" sz="2500" dirty="0"/>
          </a:p>
        </p:txBody>
      </p:sp>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sp>
        <p:nvSpPr>
          <p:cNvPr id="7" name="Google Shape;117;p3"/>
          <p:cNvSpPr txBox="1"/>
          <p:nvPr/>
        </p:nvSpPr>
        <p:spPr>
          <a:xfrm>
            <a:off x="1024759" y="1430409"/>
            <a:ext cx="10216055" cy="1938952"/>
          </a:xfrm>
          <a:prstGeom prst="rect">
            <a:avLst/>
          </a:prstGeom>
          <a:noFill/>
          <a:ln>
            <a:noFill/>
          </a:ln>
        </p:spPr>
        <p:txBody>
          <a:bodyPr spcFirstLastPara="1" wrap="square" lIns="91425" tIns="45700" rIns="91425" bIns="45700" anchor="t" anchorCtr="0">
            <a:spAutoFit/>
          </a:bodyPr>
          <a:lstStyle/>
          <a:p>
            <a:pPr lvl="0" algn="just">
              <a:buSzPts val="5000"/>
            </a:pPr>
            <a:r>
              <a:rPr lang="es-EC" sz="2400" dirty="0"/>
              <a:t>Con la finalidad de dar cumplimiento al derecho ciudadano establecido en el artículo 88 de la ley orgánica de participación ciudadana que establece la realización del proceso de rendición de cuentas, el Hospital General Dr. Napoleón Dávila Córdova pone a consideración las actividades realizadas en el periodo 2023.</a:t>
            </a:r>
            <a:endParaRPr sz="2400" b="0" i="0" u="none" strike="noStrike" cap="none" dirty="0">
              <a:solidFill>
                <a:srgbClr val="000000"/>
              </a:solidFill>
              <a:latin typeface="Arial"/>
              <a:ea typeface="Arial"/>
              <a:cs typeface="Arial"/>
              <a:sym typeface="Arial"/>
            </a:endParaRPr>
          </a:p>
        </p:txBody>
      </p:sp>
      <p:pic>
        <p:nvPicPr>
          <p:cNvPr id="1028" name="Picture 4" descr="Reducir la brecha de rendición de cuentas entre los compromisos y las  acciones sobre las ENT | NCD Alliance">
            <a:extLst>
              <a:ext uri="{FF2B5EF4-FFF2-40B4-BE49-F238E27FC236}">
                <a16:creationId xmlns:a16="http://schemas.microsoft.com/office/drawing/2014/main" id="{D5EABAF9-5E86-8027-98B7-36AA254B4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7293" y="3369361"/>
            <a:ext cx="5514238" cy="2757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959273" y="348716"/>
            <a:ext cx="5662973" cy="477013"/>
          </a:xfrm>
          <a:prstGeom prst="rect">
            <a:avLst/>
          </a:prstGeom>
          <a:noFill/>
          <a:ln>
            <a:noFill/>
          </a:ln>
        </p:spPr>
        <p:txBody>
          <a:bodyPr spcFirstLastPara="1" wrap="square" lIns="91425" tIns="45700" rIns="91425" bIns="45700" anchor="t" anchorCtr="0">
            <a:spAutoFit/>
          </a:bodyPr>
          <a:lstStyle/>
          <a:p>
            <a:pPr>
              <a:buSzPts val="5000"/>
            </a:pPr>
            <a:r>
              <a:rPr lang="es-EC" sz="2500" b="1" dirty="0">
                <a:solidFill>
                  <a:srgbClr val="212D5A"/>
                </a:solidFill>
              </a:rPr>
              <a:t>LOGROS ALCANZADOS AÑO 2023</a:t>
            </a:r>
            <a:endParaRPr lang="es-EC" sz="2500" dirty="0"/>
          </a:p>
        </p:txBody>
      </p:sp>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sp>
        <p:nvSpPr>
          <p:cNvPr id="5" name="CuadroTexto 4">
            <a:extLst>
              <a:ext uri="{FF2B5EF4-FFF2-40B4-BE49-F238E27FC236}">
                <a16:creationId xmlns:a16="http://schemas.microsoft.com/office/drawing/2014/main" id="{9A358A80-8EDE-5FDC-372F-02F317A473C0}"/>
              </a:ext>
            </a:extLst>
          </p:cNvPr>
          <p:cNvSpPr txBox="1"/>
          <p:nvPr/>
        </p:nvSpPr>
        <p:spPr>
          <a:xfrm>
            <a:off x="1252025" y="1797135"/>
            <a:ext cx="9425353" cy="3046988"/>
          </a:xfrm>
          <a:prstGeom prst="rect">
            <a:avLst/>
          </a:prstGeom>
          <a:noFill/>
        </p:spPr>
        <p:txBody>
          <a:bodyPr wrap="square">
            <a:spAutoFit/>
          </a:bodyPr>
          <a:lstStyle/>
          <a:p>
            <a:pPr marL="571500" indent="-571500" algn="just">
              <a:buFont typeface="Wingdings" panose="05000000000000000000" pitchFamily="2" charset="2"/>
              <a:buChar char="Ø"/>
            </a:pPr>
            <a:r>
              <a:rPr lang="es-EC" sz="2400" i="0" u="none" strike="noStrike" cap="none" dirty="0">
                <a:solidFill>
                  <a:schemeClr val="tx1"/>
                </a:solidFill>
                <a:latin typeface="+mn-lt"/>
                <a:ea typeface="Arial"/>
                <a:cs typeface="Arial"/>
                <a:sym typeface="Arial"/>
              </a:rPr>
              <a:t>El Hospital General Dr. Napoleón Dávila Córdova </a:t>
            </a:r>
            <a:r>
              <a:rPr lang="es-EC" sz="2400" dirty="0">
                <a:solidFill>
                  <a:schemeClr val="tx1"/>
                </a:solidFill>
                <a:latin typeface="+mn-lt"/>
              </a:rPr>
              <a:t>en el año 2023 </a:t>
            </a:r>
            <a:r>
              <a:rPr lang="es-EC" sz="2400" i="0" u="none" strike="noStrike" cap="none" dirty="0">
                <a:solidFill>
                  <a:schemeClr val="tx1"/>
                </a:solidFill>
                <a:latin typeface="+mn-lt"/>
                <a:ea typeface="Arial"/>
                <a:cs typeface="Arial"/>
                <a:sym typeface="Arial"/>
              </a:rPr>
              <a:t>logró ejecutar el 100</a:t>
            </a:r>
            <a:r>
              <a:rPr lang="es-EC" sz="2400" dirty="0">
                <a:solidFill>
                  <a:schemeClr val="tx1"/>
                </a:solidFill>
                <a:latin typeface="+mn-lt"/>
              </a:rPr>
              <a:t>% en la compra de Medicamentos y Dispositivos Médicos de Uso General y Laboratorio Clínico.</a:t>
            </a:r>
          </a:p>
          <a:p>
            <a:pPr marL="571500" indent="-571500" algn="just">
              <a:buFont typeface="Wingdings" panose="05000000000000000000" pitchFamily="2" charset="2"/>
              <a:buChar char="Ø"/>
            </a:pPr>
            <a:r>
              <a:rPr lang="es-EC" sz="2400" dirty="0">
                <a:solidFill>
                  <a:srgbClr val="000000"/>
                </a:solidFill>
                <a:effectLst/>
                <a:latin typeface="+mn-lt"/>
                <a:ea typeface="Calibri" panose="020F0502020204030204" pitchFamily="34" charset="0"/>
              </a:rPr>
              <a:t>Incremento de especialidades Médicas.</a:t>
            </a:r>
            <a:endParaRPr lang="es-EC" sz="2400" dirty="0">
              <a:effectLst/>
              <a:latin typeface="+mn-lt"/>
              <a:ea typeface="Calibri" panose="020F0502020204030204" pitchFamily="34" charset="0"/>
            </a:endParaRPr>
          </a:p>
          <a:p>
            <a:pPr marL="571500" indent="-571500" algn="just">
              <a:buFont typeface="Wingdings" panose="05000000000000000000" pitchFamily="2" charset="2"/>
              <a:buChar char="Ø"/>
            </a:pPr>
            <a:r>
              <a:rPr lang="es-EC" sz="2400" dirty="0">
                <a:latin typeface="+mn-lt"/>
                <a:ea typeface="Calibri" panose="020F0502020204030204" pitchFamily="34" charset="0"/>
              </a:rPr>
              <a:t>Apertura del servicio de Diálisis el 4 de Octubre de 2023.</a:t>
            </a:r>
            <a:r>
              <a:rPr lang="es-EC" sz="2400" dirty="0">
                <a:solidFill>
                  <a:srgbClr val="000000"/>
                </a:solidFill>
                <a:effectLst/>
                <a:latin typeface="+mn-lt"/>
                <a:ea typeface="Calibri" panose="020F0502020204030204" pitchFamily="34" charset="0"/>
              </a:rPr>
              <a:t> </a:t>
            </a:r>
          </a:p>
          <a:p>
            <a:pPr marL="571500" indent="-571500" algn="just">
              <a:buFont typeface="Wingdings" panose="05000000000000000000" pitchFamily="2" charset="2"/>
              <a:buChar char="Ø"/>
            </a:pPr>
            <a:r>
              <a:rPr lang="es-EC" sz="2400" dirty="0">
                <a:latin typeface="+mn-lt"/>
              </a:rPr>
              <a:t>Incremento de personal de salud para el área de Diálisis.</a:t>
            </a:r>
          </a:p>
          <a:p>
            <a:pPr marL="571500" indent="-571500" algn="just">
              <a:buFont typeface="Wingdings" panose="05000000000000000000" pitchFamily="2" charset="2"/>
              <a:buChar char="Ø"/>
            </a:pPr>
            <a:r>
              <a:rPr lang="es-EC" sz="2400" dirty="0">
                <a:latin typeface="+mn-lt"/>
              </a:rPr>
              <a:t>Manejo de pacientes con diálisis peritoneal.</a:t>
            </a:r>
          </a:p>
          <a:p>
            <a:pPr marL="571500" indent="-571500" algn="just">
              <a:buFont typeface="Wingdings" panose="05000000000000000000" pitchFamily="2" charset="2"/>
              <a:buChar char="Ø"/>
            </a:pPr>
            <a:r>
              <a:rPr lang="es-EC" sz="2400" dirty="0">
                <a:latin typeface="+mn-lt"/>
              </a:rPr>
              <a:t>Ejecución </a:t>
            </a:r>
            <a:r>
              <a:rPr lang="es-EC" sz="2400" dirty="0">
                <a:solidFill>
                  <a:srgbClr val="000000"/>
                </a:solidFill>
                <a:effectLst/>
                <a:latin typeface="+mn-lt"/>
                <a:ea typeface="Calibri" panose="020F0502020204030204" pitchFamily="34" charset="0"/>
              </a:rPr>
              <a:t>presupuestaria 99.96%.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970384" y="425708"/>
            <a:ext cx="5662973" cy="477013"/>
          </a:xfrm>
          <a:prstGeom prst="rect">
            <a:avLst/>
          </a:prstGeom>
          <a:noFill/>
          <a:ln>
            <a:noFill/>
          </a:ln>
        </p:spPr>
        <p:txBody>
          <a:bodyPr spcFirstLastPara="1" wrap="square" lIns="91425" tIns="45700" rIns="91425" bIns="45700" anchor="t" anchorCtr="0">
            <a:spAutoFit/>
          </a:bodyPr>
          <a:lstStyle/>
          <a:p>
            <a:pPr>
              <a:buSzPts val="5000"/>
            </a:pPr>
            <a:r>
              <a:rPr lang="es-EC" sz="2500" b="1" dirty="0">
                <a:solidFill>
                  <a:srgbClr val="212D5A"/>
                </a:solidFill>
              </a:rPr>
              <a:t>RESULTADOS AÑO 2023</a:t>
            </a:r>
            <a:endParaRPr lang="es-EC" sz="2500" dirty="0"/>
          </a:p>
        </p:txBody>
      </p:sp>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sp>
        <p:nvSpPr>
          <p:cNvPr id="5" name="CuadroTexto 4">
            <a:extLst>
              <a:ext uri="{FF2B5EF4-FFF2-40B4-BE49-F238E27FC236}">
                <a16:creationId xmlns:a16="http://schemas.microsoft.com/office/drawing/2014/main" id="{411162A0-B458-E502-7FB6-C4F102423E86}"/>
              </a:ext>
            </a:extLst>
          </p:cNvPr>
          <p:cNvSpPr txBox="1"/>
          <p:nvPr/>
        </p:nvSpPr>
        <p:spPr>
          <a:xfrm>
            <a:off x="1223888" y="1745545"/>
            <a:ext cx="9226397" cy="3108543"/>
          </a:xfrm>
          <a:prstGeom prst="rect">
            <a:avLst/>
          </a:prstGeom>
          <a:noFill/>
        </p:spPr>
        <p:txBody>
          <a:bodyPr wrap="square">
            <a:spAutoFit/>
          </a:bodyPr>
          <a:lstStyle/>
          <a:p>
            <a:pPr algn="just">
              <a:buFont typeface="Wingdings" pitchFamily="2" charset="2"/>
              <a:buChar char="Ø"/>
            </a:pPr>
            <a:r>
              <a:rPr lang="es-EC" sz="2800" dirty="0">
                <a:solidFill>
                  <a:schemeClr val="tx1"/>
                </a:solidFill>
              </a:rPr>
              <a:t>Se donó a diferentes instituciones de salud del País un total de $1´064.593,91 en equipos y mobiliarios que se utilizaron en el Hospital de Contingencia.</a:t>
            </a:r>
          </a:p>
          <a:p>
            <a:pPr algn="just">
              <a:buFont typeface="Wingdings" pitchFamily="2" charset="2"/>
              <a:buChar char="Ø"/>
            </a:pPr>
            <a:r>
              <a:rPr lang="es-EC" sz="2800" dirty="0">
                <a:solidFill>
                  <a:schemeClr val="tx1"/>
                </a:solidFill>
              </a:rPr>
              <a:t>Se ofreció una Atención Integral con Calidad y Seguridad a todos los usuarios que solicitan nuestros Servicios Hospitalarios.</a:t>
            </a:r>
          </a:p>
          <a:p>
            <a:pPr algn="just">
              <a:buFont typeface="Wingdings" pitchFamily="2" charset="2"/>
              <a:buChar char="Ø"/>
            </a:pPr>
            <a:endParaRPr lang="es-EC" sz="28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4795"/>
          <a:stretch/>
        </p:blipFill>
        <p:spPr>
          <a:xfrm>
            <a:off x="33183" y="0"/>
            <a:ext cx="12158817" cy="6858000"/>
          </a:xfrm>
          <a:prstGeom prst="rect">
            <a:avLst/>
          </a:prstGeom>
        </p:spPr>
      </p:pic>
      <p:pic>
        <p:nvPicPr>
          <p:cNvPr id="4" name="Imagen 3">
            <a:extLst>
              <a:ext uri="{FF2B5EF4-FFF2-40B4-BE49-F238E27FC236}">
                <a16:creationId xmlns:a16="http://schemas.microsoft.com/office/drawing/2014/main" id="{506BF8C0-3DBD-5344-9166-E62B3A39231F}"/>
              </a:ext>
            </a:extLst>
          </p:cNvPr>
          <p:cNvPicPr>
            <a:picLocks noChangeAspect="1"/>
          </p:cNvPicPr>
          <p:nvPr/>
        </p:nvPicPr>
        <p:blipFill>
          <a:blip r:embed="rId4"/>
          <a:stretch>
            <a:fillRect/>
          </a:stretch>
        </p:blipFill>
        <p:spPr>
          <a:xfrm>
            <a:off x="24729" y="0"/>
            <a:ext cx="12206710" cy="6858000"/>
          </a:xfrm>
          <a:prstGeom prst="rect">
            <a:avLst/>
          </a:prstGeom>
        </p:spPr>
      </p:pic>
      <p:sp>
        <p:nvSpPr>
          <p:cNvPr id="5" name="Google Shape;119;p4">
            <a:extLst>
              <a:ext uri="{FF2B5EF4-FFF2-40B4-BE49-F238E27FC236}">
                <a16:creationId xmlns:a16="http://schemas.microsoft.com/office/drawing/2014/main" id="{E67015C2-A749-DB4C-9E3B-E9D5FC665571}"/>
              </a:ext>
            </a:extLst>
          </p:cNvPr>
          <p:cNvSpPr txBox="1"/>
          <p:nvPr/>
        </p:nvSpPr>
        <p:spPr>
          <a:xfrm>
            <a:off x="2763037" y="670594"/>
            <a:ext cx="6441339"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C" sz="6000" b="1" u="none" strike="noStrike" cap="none" dirty="0">
                <a:solidFill>
                  <a:schemeClr val="bg1"/>
                </a:solidFill>
                <a:latin typeface="Barlow Condensed Medium" pitchFamily="2" charset="77"/>
                <a:sym typeface="Arial"/>
              </a:rPr>
              <a:t>GRACIAS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177952-4C8F-1ACE-628B-F8A77DED092A}"/>
              </a:ext>
            </a:extLst>
          </p:cNvPr>
          <p:cNvPicPr>
            <a:picLocks noChangeAspect="1"/>
          </p:cNvPicPr>
          <p:nvPr/>
        </p:nvPicPr>
        <p:blipFill>
          <a:blip r:embed="rId2"/>
          <a:stretch>
            <a:fillRect/>
          </a:stretch>
        </p:blipFill>
        <p:spPr>
          <a:xfrm>
            <a:off x="0" y="0"/>
            <a:ext cx="12033738" cy="6858000"/>
          </a:xfrm>
          <a:prstGeom prst="rect">
            <a:avLst/>
          </a:prstGeom>
        </p:spPr>
      </p:pic>
      <p:sp>
        <p:nvSpPr>
          <p:cNvPr id="6" name="Rectángulo 5">
            <a:extLst>
              <a:ext uri="{FF2B5EF4-FFF2-40B4-BE49-F238E27FC236}">
                <a16:creationId xmlns:a16="http://schemas.microsoft.com/office/drawing/2014/main" id="{2107EBE1-E4E2-AB3E-4C7F-6CB8157C390E}"/>
              </a:ext>
            </a:extLst>
          </p:cNvPr>
          <p:cNvSpPr/>
          <p:nvPr/>
        </p:nvSpPr>
        <p:spPr>
          <a:xfrm>
            <a:off x="0" y="0"/>
            <a:ext cx="12192000" cy="6858000"/>
          </a:xfrm>
          <a:prstGeom prst="rect">
            <a:avLst/>
          </a:prstGeom>
          <a:solidFill>
            <a:srgbClr val="4C3D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Google Shape;119;p4"/>
          <p:cNvSpPr txBox="1"/>
          <p:nvPr/>
        </p:nvSpPr>
        <p:spPr>
          <a:xfrm>
            <a:off x="2332891" y="2858704"/>
            <a:ext cx="7526217" cy="523180"/>
          </a:xfrm>
          <a:prstGeom prst="rect">
            <a:avLst/>
          </a:prstGeom>
          <a:noFill/>
          <a:ln>
            <a:noFill/>
          </a:ln>
        </p:spPr>
        <p:txBody>
          <a:bodyPr spcFirstLastPara="1" wrap="square" lIns="91425" tIns="45700" rIns="91425" bIns="45700" anchor="t" anchorCtr="0">
            <a:spAutoFit/>
          </a:bodyPr>
          <a:lstStyle/>
          <a:p>
            <a:pPr algn="ctr"/>
            <a:r>
              <a:rPr lang="es-ES" sz="2800" b="1" dirty="0">
                <a:effectLst/>
                <a:latin typeface="Arial" panose="020B0604020202020204" pitchFamily="34" charset="0"/>
                <a:ea typeface="Arial" panose="020B0604020202020204" pitchFamily="34" charset="0"/>
                <a:cs typeface="Cambria" panose="02040503050406030204" pitchFamily="18" charset="0"/>
              </a:rPr>
              <a:t>EJE 1:</a:t>
            </a:r>
            <a:r>
              <a:rPr lang="es-EC" sz="2800" b="1" dirty="0">
                <a:solidFill>
                  <a:srgbClr val="212D5A"/>
                </a:solidFill>
              </a:rPr>
              <a:t> </a:t>
            </a:r>
            <a:r>
              <a:rPr lang="es-EC" sz="2800" b="1" dirty="0">
                <a:solidFill>
                  <a:schemeClr val="tx1"/>
                </a:solidFill>
              </a:rPr>
              <a:t>EQUIDAD EN SALUD</a:t>
            </a:r>
            <a:endParaRPr lang="es-EC" sz="28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951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pic>
        <p:nvPicPr>
          <p:cNvPr id="16" name="Imagen 15">
            <a:extLst>
              <a:ext uri="{FF2B5EF4-FFF2-40B4-BE49-F238E27FC236}">
                <a16:creationId xmlns:a16="http://schemas.microsoft.com/office/drawing/2014/main" id="{80C41152-3C93-E64D-D8F0-5D138F92189B}"/>
              </a:ext>
            </a:extLst>
          </p:cNvPr>
          <p:cNvPicPr>
            <a:picLocks noChangeAspect="1"/>
          </p:cNvPicPr>
          <p:nvPr/>
        </p:nvPicPr>
        <p:blipFill rotWithShape="1">
          <a:blip r:embed="rId6"/>
          <a:srcRect l="20537" t="2507" r="3757"/>
          <a:stretch/>
        </p:blipFill>
        <p:spPr>
          <a:xfrm>
            <a:off x="722251" y="1182600"/>
            <a:ext cx="4163924" cy="4386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Imagen 17">
            <a:extLst>
              <a:ext uri="{FF2B5EF4-FFF2-40B4-BE49-F238E27FC236}">
                <a16:creationId xmlns:a16="http://schemas.microsoft.com/office/drawing/2014/main" id="{9F854064-D06F-1FCF-F0AD-925A84E43E80}"/>
              </a:ext>
            </a:extLst>
          </p:cNvPr>
          <p:cNvPicPr>
            <a:picLocks noChangeAspect="1"/>
          </p:cNvPicPr>
          <p:nvPr/>
        </p:nvPicPr>
        <p:blipFill>
          <a:blip r:embed="rId7"/>
          <a:stretch>
            <a:fillRect/>
          </a:stretch>
        </p:blipFill>
        <p:spPr>
          <a:xfrm>
            <a:off x="7141700" y="1128002"/>
            <a:ext cx="4308801" cy="4386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Imagen 18">
            <a:extLst>
              <a:ext uri="{FF2B5EF4-FFF2-40B4-BE49-F238E27FC236}">
                <a16:creationId xmlns:a16="http://schemas.microsoft.com/office/drawing/2014/main" id="{6396C9DB-47F6-5665-2EAD-92471DEC20C7}"/>
              </a:ext>
            </a:extLst>
          </p:cNvPr>
          <p:cNvPicPr>
            <a:picLocks noChangeAspect="1"/>
          </p:cNvPicPr>
          <p:nvPr/>
        </p:nvPicPr>
        <p:blipFill rotWithShape="1">
          <a:blip r:embed="rId8"/>
          <a:srcRect l="26106" r="5799"/>
          <a:stretch/>
        </p:blipFill>
        <p:spPr>
          <a:xfrm>
            <a:off x="5050300" y="1182600"/>
            <a:ext cx="1927275" cy="43319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Google Shape;119;p4">
            <a:extLst>
              <a:ext uri="{FF2B5EF4-FFF2-40B4-BE49-F238E27FC236}">
                <a16:creationId xmlns:a16="http://schemas.microsoft.com/office/drawing/2014/main" id="{AB0CB962-6F9D-19C6-44CC-2F8D82D7EF8C}"/>
              </a:ext>
            </a:extLst>
          </p:cNvPr>
          <p:cNvSpPr txBox="1"/>
          <p:nvPr/>
        </p:nvSpPr>
        <p:spPr>
          <a:xfrm>
            <a:off x="551312" y="348716"/>
            <a:ext cx="8536420" cy="477013"/>
          </a:xfrm>
          <a:prstGeom prst="rect">
            <a:avLst/>
          </a:prstGeom>
          <a:noFill/>
          <a:ln>
            <a:noFill/>
          </a:ln>
        </p:spPr>
        <p:txBody>
          <a:bodyPr spcFirstLastPara="1" wrap="square" lIns="91425" tIns="45700" rIns="91425" bIns="45700" anchor="t" anchorCtr="0">
            <a:spAutoFit/>
          </a:bodyPr>
          <a:lstStyle/>
          <a:p>
            <a:pPr lvl="0">
              <a:buSzPts val="5000"/>
            </a:pPr>
            <a:r>
              <a:rPr lang="es-EC" sz="2500" b="1" dirty="0">
                <a:solidFill>
                  <a:srgbClr val="212D5A"/>
                </a:solidFill>
              </a:rPr>
              <a:t>REAPERTURA DEL SERVICIO DE REHABILITACIÓN </a:t>
            </a:r>
            <a:endParaRPr lang="es-EC" sz="2500" dirty="0"/>
          </a:p>
        </p:txBody>
      </p:sp>
    </p:spTree>
    <p:extLst>
      <p:ext uri="{BB962C8B-B14F-4D97-AF65-F5344CB8AC3E}">
        <p14:creationId xmlns:p14="http://schemas.microsoft.com/office/powerpoint/2010/main" val="887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2" name="Gráfico 1">
            <a:extLst>
              <a:ext uri="{FF2B5EF4-FFF2-40B4-BE49-F238E27FC236}">
                <a16:creationId xmlns:a16="http://schemas.microsoft.com/office/drawing/2014/main" id="{03FEB020-6868-570E-2A64-CEE9953E16A7}"/>
              </a:ext>
            </a:extLst>
          </p:cNvPr>
          <p:cNvGraphicFramePr>
            <a:graphicFrameLocks/>
          </p:cNvGraphicFramePr>
          <p:nvPr>
            <p:extLst>
              <p:ext uri="{D42A27DB-BD31-4B8C-83A1-F6EECF244321}">
                <p14:modId xmlns:p14="http://schemas.microsoft.com/office/powerpoint/2010/main" val="865845027"/>
              </p:ext>
            </p:extLst>
          </p:nvPr>
        </p:nvGraphicFramePr>
        <p:xfrm>
          <a:off x="2194560" y="1111349"/>
          <a:ext cx="8028802" cy="4754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9968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177952-4C8F-1ACE-628B-F8A77DED092A}"/>
              </a:ext>
            </a:extLst>
          </p:cNvPr>
          <p:cNvPicPr>
            <a:picLocks noChangeAspect="1"/>
          </p:cNvPicPr>
          <p:nvPr/>
        </p:nvPicPr>
        <p:blipFill>
          <a:blip r:embed="rId2"/>
          <a:stretch>
            <a:fillRect/>
          </a:stretch>
        </p:blipFill>
        <p:spPr>
          <a:xfrm>
            <a:off x="0" y="0"/>
            <a:ext cx="12033738" cy="6858000"/>
          </a:xfrm>
          <a:prstGeom prst="rect">
            <a:avLst/>
          </a:prstGeom>
        </p:spPr>
      </p:pic>
      <p:sp>
        <p:nvSpPr>
          <p:cNvPr id="6" name="Rectángulo 5">
            <a:extLst>
              <a:ext uri="{FF2B5EF4-FFF2-40B4-BE49-F238E27FC236}">
                <a16:creationId xmlns:a16="http://schemas.microsoft.com/office/drawing/2014/main" id="{2107EBE1-E4E2-AB3E-4C7F-6CB8157C390E}"/>
              </a:ext>
            </a:extLst>
          </p:cNvPr>
          <p:cNvSpPr/>
          <p:nvPr/>
        </p:nvSpPr>
        <p:spPr>
          <a:xfrm>
            <a:off x="0" y="0"/>
            <a:ext cx="12192000" cy="6858000"/>
          </a:xfrm>
          <a:prstGeom prst="rect">
            <a:avLst/>
          </a:prstGeom>
          <a:solidFill>
            <a:srgbClr val="4C3D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Google Shape;119;p4"/>
          <p:cNvSpPr txBox="1"/>
          <p:nvPr/>
        </p:nvSpPr>
        <p:spPr>
          <a:xfrm>
            <a:off x="2332891" y="2858704"/>
            <a:ext cx="7526217" cy="523180"/>
          </a:xfrm>
          <a:prstGeom prst="rect">
            <a:avLst/>
          </a:prstGeom>
          <a:noFill/>
          <a:ln>
            <a:noFill/>
          </a:ln>
        </p:spPr>
        <p:txBody>
          <a:bodyPr spcFirstLastPara="1" wrap="square" lIns="91425" tIns="45700" rIns="91425" bIns="45700" anchor="t" anchorCtr="0">
            <a:spAutoFit/>
          </a:bodyPr>
          <a:lstStyle/>
          <a:p>
            <a:pPr algn="ctr"/>
            <a:r>
              <a:rPr lang="es-ES" sz="2800" b="1" dirty="0">
                <a:effectLst/>
                <a:latin typeface="Arial" panose="020B0604020202020204" pitchFamily="34" charset="0"/>
                <a:ea typeface="Arial" panose="020B0604020202020204" pitchFamily="34" charset="0"/>
                <a:cs typeface="Cambria" panose="02040503050406030204" pitchFamily="18" charset="0"/>
              </a:rPr>
              <a:t>EJE 2:</a:t>
            </a:r>
            <a:r>
              <a:rPr lang="es-EC" sz="2800" b="1" dirty="0">
                <a:solidFill>
                  <a:srgbClr val="212D5A"/>
                </a:solidFill>
              </a:rPr>
              <a:t> </a:t>
            </a:r>
            <a:r>
              <a:rPr lang="es-EC" sz="2800" b="1" dirty="0">
                <a:solidFill>
                  <a:schemeClr val="tx1"/>
                </a:solidFill>
              </a:rPr>
              <a:t>PROMOCIÓN EN SALUD</a:t>
            </a:r>
            <a:endParaRPr lang="es-EC" sz="28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32219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4" name="Imagen 3">
            <a:extLst>
              <a:ext uri="{FF2B5EF4-FFF2-40B4-BE49-F238E27FC236}">
                <a16:creationId xmlns:a16="http://schemas.microsoft.com/office/drawing/2014/main" id="{3B700199-AAA7-F94D-916B-B66A1886FC77}"/>
              </a:ext>
            </a:extLst>
          </p:cNvPr>
          <p:cNvPicPr>
            <a:picLocks noChangeAspect="1"/>
          </p:cNvPicPr>
          <p:nvPr/>
        </p:nvPicPr>
        <p:blipFill>
          <a:blip r:embed="rId3"/>
          <a:stretch>
            <a:fillRect/>
          </a:stretch>
        </p:blipFill>
        <p:spPr>
          <a:xfrm>
            <a:off x="8056860" y="6126480"/>
            <a:ext cx="1970849" cy="487315"/>
          </a:xfrm>
          <a:prstGeom prst="rect">
            <a:avLst/>
          </a:prstGeom>
        </p:spPr>
      </p:pic>
      <p:pic>
        <p:nvPicPr>
          <p:cNvPr id="6" name="Imagen 5">
            <a:extLst>
              <a:ext uri="{FF2B5EF4-FFF2-40B4-BE49-F238E27FC236}">
                <a16:creationId xmlns:a16="http://schemas.microsoft.com/office/drawing/2014/main" id="{5C067687-CDA4-694A-9726-1784A67677AC}"/>
              </a:ext>
            </a:extLst>
          </p:cNvPr>
          <p:cNvPicPr>
            <a:picLocks noChangeAspect="1"/>
          </p:cNvPicPr>
          <p:nvPr/>
        </p:nvPicPr>
        <p:blipFill>
          <a:blip r:embed="rId3"/>
          <a:stretch>
            <a:fillRect/>
          </a:stretch>
        </p:blipFill>
        <p:spPr>
          <a:xfrm>
            <a:off x="10318010" y="348716"/>
            <a:ext cx="1561832" cy="630998"/>
          </a:xfrm>
          <a:prstGeom prst="rect">
            <a:avLst/>
          </a:prstGeom>
        </p:spPr>
      </p:pic>
      <p:pic>
        <p:nvPicPr>
          <p:cNvPr id="3" name="Gráfico 2">
            <a:extLst>
              <a:ext uri="{FF2B5EF4-FFF2-40B4-BE49-F238E27FC236}">
                <a16:creationId xmlns:a16="http://schemas.microsoft.com/office/drawing/2014/main" id="{5D2C9EE8-16A5-41EC-B0C2-EAEE924AE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3362" y="6338846"/>
            <a:ext cx="1500194" cy="109538"/>
          </a:xfrm>
          <a:prstGeom prst="rect">
            <a:avLst/>
          </a:prstGeom>
        </p:spPr>
      </p:pic>
      <p:graphicFrame>
        <p:nvGraphicFramePr>
          <p:cNvPr id="7" name="Tabla 6">
            <a:extLst>
              <a:ext uri="{FF2B5EF4-FFF2-40B4-BE49-F238E27FC236}">
                <a16:creationId xmlns:a16="http://schemas.microsoft.com/office/drawing/2014/main" id="{65BD836A-DE68-C7EA-635D-55166378195A}"/>
              </a:ext>
            </a:extLst>
          </p:cNvPr>
          <p:cNvGraphicFramePr>
            <a:graphicFrameLocks noGrp="1"/>
          </p:cNvGraphicFramePr>
          <p:nvPr>
            <p:extLst>
              <p:ext uri="{D42A27DB-BD31-4B8C-83A1-F6EECF244321}">
                <p14:modId xmlns:p14="http://schemas.microsoft.com/office/powerpoint/2010/main" val="1687634647"/>
              </p:ext>
            </p:extLst>
          </p:nvPr>
        </p:nvGraphicFramePr>
        <p:xfrm>
          <a:off x="2011678" y="801858"/>
          <a:ext cx="8145194" cy="5460685"/>
        </p:xfrm>
        <a:graphic>
          <a:graphicData uri="http://schemas.openxmlformats.org/drawingml/2006/table">
            <a:tbl>
              <a:tblPr>
                <a:tableStyleId>{5DA37D80-6434-44D0-A028-1B22A696006F}</a:tableStyleId>
              </a:tblPr>
              <a:tblGrid>
                <a:gridCol w="3676921">
                  <a:extLst>
                    <a:ext uri="{9D8B030D-6E8A-4147-A177-3AD203B41FA5}">
                      <a16:colId xmlns:a16="http://schemas.microsoft.com/office/drawing/2014/main" val="1382870535"/>
                    </a:ext>
                  </a:extLst>
                </a:gridCol>
                <a:gridCol w="1958845">
                  <a:extLst>
                    <a:ext uri="{9D8B030D-6E8A-4147-A177-3AD203B41FA5}">
                      <a16:colId xmlns:a16="http://schemas.microsoft.com/office/drawing/2014/main" val="2351877052"/>
                    </a:ext>
                  </a:extLst>
                </a:gridCol>
                <a:gridCol w="2509428">
                  <a:extLst>
                    <a:ext uri="{9D8B030D-6E8A-4147-A177-3AD203B41FA5}">
                      <a16:colId xmlns:a16="http://schemas.microsoft.com/office/drawing/2014/main" val="576977817"/>
                    </a:ext>
                  </a:extLst>
                </a:gridCol>
              </a:tblGrid>
              <a:tr h="330667">
                <a:tc>
                  <a:txBody>
                    <a:bodyPr/>
                    <a:lstStyle/>
                    <a:p>
                      <a:pPr algn="ctr"/>
                      <a:r>
                        <a:rPr lang="es-EC" sz="1050" b="1" dirty="0">
                          <a:effectLst/>
                        </a:rPr>
                        <a:t>Especialidad</a:t>
                      </a:r>
                      <a:endParaRPr lang="es-EC" sz="1050" b="1" dirty="0">
                        <a:effectLst/>
                        <a:latin typeface="Calibri" panose="020F0502020204030204" pitchFamily="34" charset="0"/>
                        <a:ea typeface="WenQuanYi Micro Hei"/>
                      </a:endParaRPr>
                    </a:p>
                  </a:txBody>
                  <a:tcPr marL="38910" marR="38910" marT="0" marB="0" anchor="ctr"/>
                </a:tc>
                <a:tc>
                  <a:txBody>
                    <a:bodyPr/>
                    <a:lstStyle/>
                    <a:p>
                      <a:pPr algn="ctr"/>
                      <a:r>
                        <a:rPr lang="es-EC" sz="1050" b="1" dirty="0">
                          <a:effectLst/>
                        </a:rPr>
                        <a:t>Atenciones  en Consulta Externa</a:t>
                      </a:r>
                      <a:endParaRPr lang="es-EC" sz="1050" b="1" dirty="0">
                        <a:effectLst/>
                        <a:latin typeface="Calibri" panose="020F0502020204030204" pitchFamily="34" charset="0"/>
                        <a:ea typeface="WenQuanYi Micro Hei"/>
                      </a:endParaRPr>
                    </a:p>
                  </a:txBody>
                  <a:tcPr marL="38910" marR="38910" marT="0" marB="0" anchor="ctr"/>
                </a:tc>
                <a:tc>
                  <a:txBody>
                    <a:bodyPr/>
                    <a:lstStyle/>
                    <a:p>
                      <a:pPr algn="ctr"/>
                      <a:r>
                        <a:rPr lang="es-EC" sz="1050" b="1" dirty="0">
                          <a:effectLst/>
                        </a:rPr>
                        <a:t>Profesionales por especialidad</a:t>
                      </a:r>
                      <a:endParaRPr lang="es-EC" sz="1050" b="1" dirty="0">
                        <a:effectLst/>
                        <a:latin typeface="Calibri" panose="020F0502020204030204" pitchFamily="34" charset="0"/>
                        <a:ea typeface="WenQuanYi Micro Hei"/>
                      </a:endParaRPr>
                    </a:p>
                  </a:txBody>
                  <a:tcPr marL="38910" marR="38910" marT="0" marB="0" anchor="ctr"/>
                </a:tc>
                <a:extLst>
                  <a:ext uri="{0D108BD9-81ED-4DB2-BD59-A6C34878D82A}">
                    <a16:rowId xmlns:a16="http://schemas.microsoft.com/office/drawing/2014/main" val="2355675626"/>
                  </a:ext>
                </a:extLst>
              </a:tr>
              <a:tr h="164021">
                <a:tc>
                  <a:txBody>
                    <a:bodyPr/>
                    <a:lstStyle/>
                    <a:p>
                      <a:pPr>
                        <a:lnSpc>
                          <a:spcPct val="107000"/>
                        </a:lnSpc>
                        <a:spcAft>
                          <a:spcPts val="800"/>
                        </a:spcAft>
                      </a:pPr>
                      <a:r>
                        <a:rPr lang="es-EC" sz="1050" b="1" dirty="0">
                          <a:effectLst/>
                        </a:rPr>
                        <a:t>CARDIOLOGIA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1396</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2293087667"/>
                  </a:ext>
                </a:extLst>
              </a:tr>
              <a:tr h="164021">
                <a:tc>
                  <a:txBody>
                    <a:bodyPr/>
                    <a:lstStyle/>
                    <a:p>
                      <a:pPr>
                        <a:lnSpc>
                          <a:spcPct val="107000"/>
                        </a:lnSpc>
                        <a:spcAft>
                          <a:spcPts val="800"/>
                        </a:spcAft>
                      </a:pPr>
                      <a:r>
                        <a:rPr lang="es-EC" sz="1050" b="1" dirty="0">
                          <a:effectLst/>
                        </a:rPr>
                        <a:t>CARDIOLOGIA PEDIATRICA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169</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2174211188"/>
                  </a:ext>
                </a:extLst>
              </a:tr>
              <a:tr h="164021">
                <a:tc>
                  <a:txBody>
                    <a:bodyPr/>
                    <a:lstStyle/>
                    <a:p>
                      <a:pPr>
                        <a:lnSpc>
                          <a:spcPct val="107000"/>
                        </a:lnSpc>
                        <a:spcAft>
                          <a:spcPts val="800"/>
                        </a:spcAft>
                      </a:pPr>
                      <a:r>
                        <a:rPr lang="es-EC" sz="1050" b="1" dirty="0">
                          <a:effectLst/>
                        </a:rPr>
                        <a:t>CIRUGIA GENERAL</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2350 </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5</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467031723"/>
                  </a:ext>
                </a:extLst>
              </a:tr>
              <a:tr h="164021">
                <a:tc>
                  <a:txBody>
                    <a:bodyPr/>
                    <a:lstStyle/>
                    <a:p>
                      <a:pPr>
                        <a:lnSpc>
                          <a:spcPct val="107000"/>
                        </a:lnSpc>
                        <a:spcAft>
                          <a:spcPts val="800"/>
                        </a:spcAft>
                      </a:pPr>
                      <a:r>
                        <a:rPr lang="es-EC" sz="1050" b="1" dirty="0">
                          <a:effectLst/>
                        </a:rPr>
                        <a:t>DERMATOLOGIA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842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55365736"/>
                  </a:ext>
                </a:extLst>
              </a:tr>
              <a:tr h="164021">
                <a:tc>
                  <a:txBody>
                    <a:bodyPr/>
                    <a:lstStyle/>
                    <a:p>
                      <a:pPr>
                        <a:lnSpc>
                          <a:spcPct val="107000"/>
                        </a:lnSpc>
                        <a:spcAft>
                          <a:spcPts val="800"/>
                        </a:spcAft>
                      </a:pPr>
                      <a:r>
                        <a:rPr lang="es-EC" sz="1050" b="1" dirty="0">
                          <a:effectLst/>
                        </a:rPr>
                        <a:t>DIABETOLOGIA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28</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595423155"/>
                  </a:ext>
                </a:extLst>
              </a:tr>
              <a:tr h="164021">
                <a:tc>
                  <a:txBody>
                    <a:bodyPr/>
                    <a:lstStyle/>
                    <a:p>
                      <a:pPr>
                        <a:lnSpc>
                          <a:spcPct val="107000"/>
                        </a:lnSpc>
                        <a:spcAft>
                          <a:spcPts val="800"/>
                        </a:spcAft>
                      </a:pPr>
                      <a:r>
                        <a:rPr lang="es-EC" sz="1050" b="1" dirty="0">
                          <a:effectLst/>
                        </a:rPr>
                        <a:t>ENDOCRINOLOGIA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1579</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368813389"/>
                  </a:ext>
                </a:extLst>
              </a:tr>
              <a:tr h="164021">
                <a:tc>
                  <a:txBody>
                    <a:bodyPr/>
                    <a:lstStyle/>
                    <a:p>
                      <a:pPr>
                        <a:lnSpc>
                          <a:spcPct val="107000"/>
                        </a:lnSpc>
                        <a:spcAft>
                          <a:spcPts val="800"/>
                        </a:spcAft>
                      </a:pPr>
                      <a:r>
                        <a:rPr lang="es-EC" sz="1050" b="1" dirty="0">
                          <a:effectLst/>
                        </a:rPr>
                        <a:t>ENDODONCIA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253</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2595690584"/>
                  </a:ext>
                </a:extLst>
              </a:tr>
              <a:tr h="164021">
                <a:tc>
                  <a:txBody>
                    <a:bodyPr/>
                    <a:lstStyle/>
                    <a:p>
                      <a:pPr>
                        <a:lnSpc>
                          <a:spcPct val="107000"/>
                        </a:lnSpc>
                        <a:spcAft>
                          <a:spcPts val="800"/>
                        </a:spcAft>
                      </a:pPr>
                      <a:r>
                        <a:rPr lang="es-EC" sz="1050" b="1" dirty="0">
                          <a:effectLst/>
                        </a:rPr>
                        <a:t>FISIATRIA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991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462260471"/>
                  </a:ext>
                </a:extLst>
              </a:tr>
              <a:tr h="164021">
                <a:tc>
                  <a:txBody>
                    <a:bodyPr/>
                    <a:lstStyle/>
                    <a:p>
                      <a:pPr>
                        <a:lnSpc>
                          <a:spcPct val="107000"/>
                        </a:lnSpc>
                        <a:spcAft>
                          <a:spcPts val="800"/>
                        </a:spcAft>
                      </a:pPr>
                      <a:r>
                        <a:rPr lang="es-EC" sz="1050" b="1" dirty="0">
                          <a:effectLst/>
                        </a:rPr>
                        <a:t>GASTROENTEROLOGIA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1570</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41472958"/>
                  </a:ext>
                </a:extLst>
              </a:tr>
              <a:tr h="164021">
                <a:tc>
                  <a:txBody>
                    <a:bodyPr/>
                    <a:lstStyle/>
                    <a:p>
                      <a:pPr>
                        <a:lnSpc>
                          <a:spcPct val="107000"/>
                        </a:lnSpc>
                        <a:spcAft>
                          <a:spcPts val="800"/>
                        </a:spcAft>
                      </a:pPr>
                      <a:r>
                        <a:rPr lang="es-EC" sz="1050" b="1" dirty="0">
                          <a:effectLst/>
                        </a:rPr>
                        <a:t>GERIATRIA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739</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4266806080"/>
                  </a:ext>
                </a:extLst>
              </a:tr>
              <a:tr h="164021">
                <a:tc>
                  <a:txBody>
                    <a:bodyPr/>
                    <a:lstStyle/>
                    <a:p>
                      <a:pPr>
                        <a:lnSpc>
                          <a:spcPct val="107000"/>
                        </a:lnSpc>
                        <a:spcAft>
                          <a:spcPts val="800"/>
                        </a:spcAft>
                      </a:pPr>
                      <a:r>
                        <a:rPr lang="es-EC" sz="1050" b="1" dirty="0">
                          <a:effectLst/>
                        </a:rPr>
                        <a:t>GINECOLOGIA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2369</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3</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662371245"/>
                  </a:ext>
                </a:extLst>
              </a:tr>
              <a:tr h="164021">
                <a:tc>
                  <a:txBody>
                    <a:bodyPr/>
                    <a:lstStyle/>
                    <a:p>
                      <a:pPr>
                        <a:lnSpc>
                          <a:spcPct val="107000"/>
                        </a:lnSpc>
                        <a:spcAft>
                          <a:spcPts val="800"/>
                        </a:spcAft>
                      </a:pPr>
                      <a:r>
                        <a:rPr lang="es-EC" sz="1050" b="1" dirty="0">
                          <a:effectLst/>
                        </a:rPr>
                        <a:t>MEDICINA INTERNA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1370</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897351331"/>
                  </a:ext>
                </a:extLst>
              </a:tr>
              <a:tr h="164021">
                <a:tc>
                  <a:txBody>
                    <a:bodyPr/>
                    <a:lstStyle/>
                    <a:p>
                      <a:pPr>
                        <a:lnSpc>
                          <a:spcPct val="107000"/>
                        </a:lnSpc>
                        <a:spcAft>
                          <a:spcPts val="800"/>
                        </a:spcAft>
                      </a:pPr>
                      <a:r>
                        <a:rPr lang="es-EC" sz="1050" b="1" dirty="0">
                          <a:effectLst/>
                        </a:rPr>
                        <a:t>MEDICINA LABORAL</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754</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2177264023"/>
                  </a:ext>
                </a:extLst>
              </a:tr>
              <a:tr h="164021">
                <a:tc>
                  <a:txBody>
                    <a:bodyPr/>
                    <a:lstStyle/>
                    <a:p>
                      <a:pPr>
                        <a:lnSpc>
                          <a:spcPct val="107000"/>
                        </a:lnSpc>
                        <a:spcAft>
                          <a:spcPts val="800"/>
                        </a:spcAft>
                      </a:pPr>
                      <a:r>
                        <a:rPr lang="es-EC" sz="1050" b="1" dirty="0">
                          <a:effectLst/>
                        </a:rPr>
                        <a:t>NEFROLOGIA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1045</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455980188"/>
                  </a:ext>
                </a:extLst>
              </a:tr>
              <a:tr h="164021">
                <a:tc>
                  <a:txBody>
                    <a:bodyPr/>
                    <a:lstStyle/>
                    <a:p>
                      <a:pPr>
                        <a:lnSpc>
                          <a:spcPct val="107000"/>
                        </a:lnSpc>
                        <a:spcAft>
                          <a:spcPts val="800"/>
                        </a:spcAft>
                      </a:pPr>
                      <a:r>
                        <a:rPr lang="es-EC" sz="1050" b="1" dirty="0">
                          <a:effectLst/>
                        </a:rPr>
                        <a:t>NEUMOLOGIA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1010</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905249669"/>
                  </a:ext>
                </a:extLst>
              </a:tr>
              <a:tr h="164021">
                <a:tc>
                  <a:txBody>
                    <a:bodyPr/>
                    <a:lstStyle/>
                    <a:p>
                      <a:pPr>
                        <a:lnSpc>
                          <a:spcPct val="107000"/>
                        </a:lnSpc>
                        <a:spcAft>
                          <a:spcPts val="800"/>
                        </a:spcAft>
                      </a:pPr>
                      <a:r>
                        <a:rPr lang="es-EC" sz="1050" b="1" dirty="0">
                          <a:effectLst/>
                        </a:rPr>
                        <a:t>NEUROLOGIA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1371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874632714"/>
                  </a:ext>
                </a:extLst>
              </a:tr>
              <a:tr h="164021">
                <a:tc>
                  <a:txBody>
                    <a:bodyPr/>
                    <a:lstStyle/>
                    <a:p>
                      <a:pPr>
                        <a:lnSpc>
                          <a:spcPct val="107000"/>
                        </a:lnSpc>
                        <a:spcAft>
                          <a:spcPts val="800"/>
                        </a:spcAft>
                      </a:pPr>
                      <a:r>
                        <a:rPr lang="es-EC" sz="1050" b="1" dirty="0">
                          <a:effectLst/>
                        </a:rPr>
                        <a:t>NUTRICION</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893</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4</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827257275"/>
                  </a:ext>
                </a:extLst>
              </a:tr>
              <a:tr h="164021">
                <a:tc>
                  <a:txBody>
                    <a:bodyPr/>
                    <a:lstStyle/>
                    <a:p>
                      <a:pPr>
                        <a:lnSpc>
                          <a:spcPct val="107000"/>
                        </a:lnSpc>
                        <a:spcAft>
                          <a:spcPts val="800"/>
                        </a:spcAft>
                      </a:pPr>
                      <a:r>
                        <a:rPr lang="es-EC" sz="1050" b="1" dirty="0">
                          <a:effectLst/>
                        </a:rPr>
                        <a:t>ODONTOPEDIATRIA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72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829008330"/>
                  </a:ext>
                </a:extLst>
              </a:tr>
              <a:tr h="164021">
                <a:tc>
                  <a:txBody>
                    <a:bodyPr/>
                    <a:lstStyle/>
                    <a:p>
                      <a:pPr>
                        <a:lnSpc>
                          <a:spcPct val="107000"/>
                        </a:lnSpc>
                        <a:spcAft>
                          <a:spcPts val="800"/>
                        </a:spcAft>
                      </a:pPr>
                      <a:r>
                        <a:rPr lang="es-EC" sz="1050" b="1" dirty="0">
                          <a:effectLst/>
                        </a:rPr>
                        <a:t>ORTODONCIA – ORTOPEDIA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433</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494476737"/>
                  </a:ext>
                </a:extLst>
              </a:tr>
              <a:tr h="164021">
                <a:tc>
                  <a:txBody>
                    <a:bodyPr/>
                    <a:lstStyle/>
                    <a:p>
                      <a:pPr>
                        <a:lnSpc>
                          <a:spcPct val="107000"/>
                        </a:lnSpc>
                        <a:spcAft>
                          <a:spcPts val="800"/>
                        </a:spcAft>
                      </a:pPr>
                      <a:r>
                        <a:rPr lang="es-EC" sz="1050" b="1" dirty="0">
                          <a:effectLst/>
                        </a:rPr>
                        <a:t>OTORRINOLARINGOLOGIA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1190</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4734267"/>
                  </a:ext>
                </a:extLst>
              </a:tr>
              <a:tr h="164021">
                <a:tc>
                  <a:txBody>
                    <a:bodyPr/>
                    <a:lstStyle/>
                    <a:p>
                      <a:pPr>
                        <a:lnSpc>
                          <a:spcPct val="107000"/>
                        </a:lnSpc>
                        <a:spcAft>
                          <a:spcPts val="800"/>
                        </a:spcAft>
                      </a:pPr>
                      <a:r>
                        <a:rPr lang="es-EC" sz="1050" b="1" dirty="0">
                          <a:effectLst/>
                        </a:rPr>
                        <a:t>PEDIATRIA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1083</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3</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338613871"/>
                  </a:ext>
                </a:extLst>
              </a:tr>
              <a:tr h="164021">
                <a:tc>
                  <a:txBody>
                    <a:bodyPr/>
                    <a:lstStyle/>
                    <a:p>
                      <a:pPr>
                        <a:lnSpc>
                          <a:spcPct val="107000"/>
                        </a:lnSpc>
                        <a:spcAft>
                          <a:spcPts val="800"/>
                        </a:spcAft>
                      </a:pPr>
                      <a:r>
                        <a:rPr lang="es-EC" sz="1050" b="1" dirty="0">
                          <a:effectLst/>
                        </a:rPr>
                        <a:t>PREANESTESICO</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1141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4</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119981014"/>
                  </a:ext>
                </a:extLst>
              </a:tr>
              <a:tr h="164021">
                <a:tc>
                  <a:txBody>
                    <a:bodyPr/>
                    <a:lstStyle/>
                    <a:p>
                      <a:pPr>
                        <a:lnSpc>
                          <a:spcPct val="107000"/>
                        </a:lnSpc>
                        <a:spcAft>
                          <a:spcPts val="800"/>
                        </a:spcAft>
                      </a:pPr>
                      <a:r>
                        <a:rPr lang="es-EC" sz="1050" b="1" dirty="0">
                          <a:effectLst/>
                        </a:rPr>
                        <a:t>PREQUIRURGICO</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877</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831417967"/>
                  </a:ext>
                </a:extLst>
              </a:tr>
              <a:tr h="164021">
                <a:tc>
                  <a:txBody>
                    <a:bodyPr/>
                    <a:lstStyle/>
                    <a:p>
                      <a:pPr>
                        <a:lnSpc>
                          <a:spcPct val="107000"/>
                        </a:lnSpc>
                        <a:spcAft>
                          <a:spcPts val="800"/>
                        </a:spcAft>
                      </a:pPr>
                      <a:r>
                        <a:rPr lang="es-EC" sz="1050" b="1" dirty="0">
                          <a:effectLst/>
                        </a:rPr>
                        <a:t>PSICOLOGIA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700</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450791242"/>
                  </a:ext>
                </a:extLst>
              </a:tr>
              <a:tr h="164021">
                <a:tc>
                  <a:txBody>
                    <a:bodyPr/>
                    <a:lstStyle/>
                    <a:p>
                      <a:pPr>
                        <a:lnSpc>
                          <a:spcPct val="107000"/>
                        </a:lnSpc>
                        <a:spcAft>
                          <a:spcPts val="800"/>
                        </a:spcAft>
                      </a:pPr>
                      <a:r>
                        <a:rPr lang="es-EC" sz="1050" b="1" dirty="0">
                          <a:effectLst/>
                        </a:rPr>
                        <a:t>PSIQUIATRIA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60</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173634123"/>
                  </a:ext>
                </a:extLst>
              </a:tr>
              <a:tr h="164021">
                <a:tc>
                  <a:txBody>
                    <a:bodyPr/>
                    <a:lstStyle/>
                    <a:p>
                      <a:pPr>
                        <a:lnSpc>
                          <a:spcPct val="107000"/>
                        </a:lnSpc>
                        <a:spcAft>
                          <a:spcPts val="800"/>
                        </a:spcAft>
                      </a:pPr>
                      <a:r>
                        <a:rPr lang="es-EC" sz="1050" b="1" dirty="0">
                          <a:effectLst/>
                        </a:rPr>
                        <a:t>REHABILITACION ORAL</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384</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1962413155"/>
                  </a:ext>
                </a:extLst>
              </a:tr>
              <a:tr h="164021">
                <a:tc>
                  <a:txBody>
                    <a:bodyPr/>
                    <a:lstStyle/>
                    <a:p>
                      <a:pPr>
                        <a:lnSpc>
                          <a:spcPct val="107000"/>
                        </a:lnSpc>
                        <a:spcAft>
                          <a:spcPts val="800"/>
                        </a:spcAft>
                      </a:pPr>
                      <a:r>
                        <a:rPr lang="es-EC" sz="1050" b="1" dirty="0">
                          <a:effectLst/>
                        </a:rPr>
                        <a:t>REUMATOLOGIA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1308</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271351920"/>
                  </a:ext>
                </a:extLst>
              </a:tr>
              <a:tr h="164021">
                <a:tc>
                  <a:txBody>
                    <a:bodyPr/>
                    <a:lstStyle/>
                    <a:p>
                      <a:pPr>
                        <a:lnSpc>
                          <a:spcPct val="107000"/>
                        </a:lnSpc>
                        <a:spcAft>
                          <a:spcPts val="800"/>
                        </a:spcAft>
                      </a:pPr>
                      <a:r>
                        <a:rPr lang="es-EC" sz="1050" b="1" dirty="0">
                          <a:effectLst/>
                        </a:rPr>
                        <a:t>TRAUMATOLOGIA</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654</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3631843161"/>
                  </a:ext>
                </a:extLst>
              </a:tr>
              <a:tr h="164021">
                <a:tc>
                  <a:txBody>
                    <a:bodyPr/>
                    <a:lstStyle/>
                    <a:p>
                      <a:pPr>
                        <a:lnSpc>
                          <a:spcPct val="107000"/>
                        </a:lnSpc>
                        <a:spcAft>
                          <a:spcPts val="800"/>
                        </a:spcAft>
                      </a:pPr>
                      <a:r>
                        <a:rPr lang="es-EC" sz="1050" b="1" dirty="0">
                          <a:effectLst/>
                        </a:rPr>
                        <a:t>VIOLENCIA FAMILIAR</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92</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tc>
                  <a:txBody>
                    <a:bodyPr/>
                    <a:lstStyle/>
                    <a:p>
                      <a:pPr algn="ctr">
                        <a:lnSpc>
                          <a:spcPct val="107000"/>
                        </a:lnSpc>
                        <a:spcAft>
                          <a:spcPts val="800"/>
                        </a:spcAft>
                      </a:pPr>
                      <a:r>
                        <a:rPr lang="es-EC" sz="1050" b="1" dirty="0">
                          <a:effectLst/>
                        </a:rPr>
                        <a:t>1</a:t>
                      </a:r>
                      <a:endParaRPr lang="es-EC" sz="1050" b="1" dirty="0">
                        <a:effectLst/>
                        <a:latin typeface="Cambria" panose="02040503050406030204" pitchFamily="18" charset="0"/>
                        <a:ea typeface="Cambria" panose="02040503050406030204" pitchFamily="18" charset="0"/>
                        <a:cs typeface="Times New Roman" panose="02020603050405020304" pitchFamily="18" charset="0"/>
                      </a:endParaRPr>
                    </a:p>
                  </a:txBody>
                  <a:tcPr marL="38910" marR="38910" marT="0" marB="0"/>
                </a:tc>
                <a:extLst>
                  <a:ext uri="{0D108BD9-81ED-4DB2-BD59-A6C34878D82A}">
                    <a16:rowId xmlns:a16="http://schemas.microsoft.com/office/drawing/2014/main" val="2522524648"/>
                  </a:ext>
                </a:extLst>
              </a:tr>
              <a:tr h="165334">
                <a:tc>
                  <a:txBody>
                    <a:bodyPr/>
                    <a:lstStyle/>
                    <a:p>
                      <a:pPr algn="ctr"/>
                      <a:r>
                        <a:rPr lang="es-EC" sz="1050" b="1" dirty="0">
                          <a:effectLst/>
                        </a:rPr>
                        <a:t>TOTAL</a:t>
                      </a:r>
                      <a:endParaRPr lang="es-EC" sz="1050" b="1" dirty="0">
                        <a:effectLst/>
                        <a:latin typeface="Calibri" panose="020F0502020204030204" pitchFamily="34" charset="0"/>
                        <a:ea typeface="WenQuanYi Micro Hei"/>
                      </a:endParaRPr>
                    </a:p>
                  </a:txBody>
                  <a:tcPr marL="38910" marR="38910" marT="0" marB="0"/>
                </a:tc>
                <a:tc>
                  <a:txBody>
                    <a:bodyPr/>
                    <a:lstStyle/>
                    <a:p>
                      <a:pPr algn="ctr"/>
                      <a:r>
                        <a:rPr lang="es-EC" sz="1050" b="1" dirty="0">
                          <a:effectLst/>
                        </a:rPr>
                        <a:t>25771</a:t>
                      </a:r>
                      <a:endParaRPr lang="es-EC" sz="1050" b="1" dirty="0">
                        <a:effectLst/>
                        <a:latin typeface="Calibri" panose="020F0502020204030204" pitchFamily="34" charset="0"/>
                        <a:ea typeface="WenQuanYi Micro Hei"/>
                      </a:endParaRPr>
                    </a:p>
                  </a:txBody>
                  <a:tcPr marL="38910" marR="38910" marT="0" marB="0"/>
                </a:tc>
                <a:tc>
                  <a:txBody>
                    <a:bodyPr/>
                    <a:lstStyle/>
                    <a:p>
                      <a:pPr algn="ctr"/>
                      <a:r>
                        <a:rPr lang="es-EC" sz="1050" b="1" dirty="0">
                          <a:effectLst/>
                        </a:rPr>
                        <a:t>50</a:t>
                      </a:r>
                      <a:endParaRPr lang="es-EC" sz="1050" b="1" dirty="0">
                        <a:effectLst/>
                        <a:latin typeface="Calibri" panose="020F0502020204030204" pitchFamily="34" charset="0"/>
                        <a:ea typeface="WenQuanYi Micro Hei"/>
                      </a:endParaRPr>
                    </a:p>
                  </a:txBody>
                  <a:tcPr marL="38910" marR="38910" marT="0" marB="0"/>
                </a:tc>
                <a:extLst>
                  <a:ext uri="{0D108BD9-81ED-4DB2-BD59-A6C34878D82A}">
                    <a16:rowId xmlns:a16="http://schemas.microsoft.com/office/drawing/2014/main" val="3621584342"/>
                  </a:ext>
                </a:extLst>
              </a:tr>
            </a:tbl>
          </a:graphicData>
        </a:graphic>
      </p:graphicFrame>
    </p:spTree>
    <p:extLst>
      <p:ext uri="{BB962C8B-B14F-4D97-AF65-F5344CB8AC3E}">
        <p14:creationId xmlns:p14="http://schemas.microsoft.com/office/powerpoint/2010/main" val="252803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177952-4C8F-1ACE-628B-F8A77DED092A}"/>
              </a:ext>
            </a:extLst>
          </p:cNvPr>
          <p:cNvPicPr>
            <a:picLocks noChangeAspect="1"/>
          </p:cNvPicPr>
          <p:nvPr/>
        </p:nvPicPr>
        <p:blipFill>
          <a:blip r:embed="rId2"/>
          <a:stretch>
            <a:fillRect/>
          </a:stretch>
        </p:blipFill>
        <p:spPr>
          <a:xfrm>
            <a:off x="0" y="0"/>
            <a:ext cx="12033738" cy="6858000"/>
          </a:xfrm>
          <a:prstGeom prst="rect">
            <a:avLst/>
          </a:prstGeom>
        </p:spPr>
      </p:pic>
      <p:sp>
        <p:nvSpPr>
          <p:cNvPr id="6" name="Rectángulo 5">
            <a:extLst>
              <a:ext uri="{FF2B5EF4-FFF2-40B4-BE49-F238E27FC236}">
                <a16:creationId xmlns:a16="http://schemas.microsoft.com/office/drawing/2014/main" id="{2107EBE1-E4E2-AB3E-4C7F-6CB8157C390E}"/>
              </a:ext>
            </a:extLst>
          </p:cNvPr>
          <p:cNvSpPr/>
          <p:nvPr/>
        </p:nvSpPr>
        <p:spPr>
          <a:xfrm>
            <a:off x="0" y="0"/>
            <a:ext cx="12192000" cy="6858000"/>
          </a:xfrm>
          <a:prstGeom prst="rect">
            <a:avLst/>
          </a:prstGeom>
          <a:solidFill>
            <a:srgbClr val="4C3D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Google Shape;119;p4"/>
          <p:cNvSpPr txBox="1"/>
          <p:nvPr/>
        </p:nvSpPr>
        <p:spPr>
          <a:xfrm>
            <a:off x="2332891" y="2858704"/>
            <a:ext cx="7526217" cy="523180"/>
          </a:xfrm>
          <a:prstGeom prst="rect">
            <a:avLst/>
          </a:prstGeom>
          <a:noFill/>
          <a:ln>
            <a:noFill/>
          </a:ln>
        </p:spPr>
        <p:txBody>
          <a:bodyPr spcFirstLastPara="1" wrap="square" lIns="91425" tIns="45700" rIns="91425" bIns="45700" anchor="t" anchorCtr="0">
            <a:spAutoFit/>
          </a:bodyPr>
          <a:lstStyle/>
          <a:p>
            <a:pPr algn="ctr"/>
            <a:r>
              <a:rPr lang="es-ES" sz="2800" b="1" dirty="0">
                <a:effectLst/>
                <a:latin typeface="Arial" panose="020B0604020202020204" pitchFamily="34" charset="0"/>
                <a:ea typeface="Arial" panose="020B0604020202020204" pitchFamily="34" charset="0"/>
                <a:cs typeface="Cambria" panose="02040503050406030204" pitchFamily="18" charset="0"/>
              </a:rPr>
              <a:t>EJE 3:</a:t>
            </a:r>
            <a:r>
              <a:rPr lang="es-EC" sz="2800" b="1" dirty="0">
                <a:solidFill>
                  <a:srgbClr val="212D5A"/>
                </a:solidFill>
              </a:rPr>
              <a:t> </a:t>
            </a:r>
            <a:r>
              <a:rPr lang="es-EC" sz="2800" b="1" dirty="0">
                <a:solidFill>
                  <a:schemeClr val="tx1"/>
                </a:solidFill>
              </a:rPr>
              <a:t>PREVENCIÓN EN SALUD</a:t>
            </a:r>
            <a:endParaRPr lang="es-EC" sz="28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05170169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526</Words>
  <Application>Microsoft Office PowerPoint</Application>
  <PresentationFormat>Panorámica</PresentationFormat>
  <Paragraphs>210</Paragraphs>
  <Slides>32</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Barlow Condensed Medium</vt:lpstr>
      <vt:lpstr>Calibri</vt:lpstr>
      <vt:lpstr>Cambria</vt:lpstr>
      <vt:lpstr>Google Sans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INFORMATICA</cp:lastModifiedBy>
  <cp:revision>53</cp:revision>
  <dcterms:created xsi:type="dcterms:W3CDTF">2021-05-27T23:45:58Z</dcterms:created>
  <dcterms:modified xsi:type="dcterms:W3CDTF">2024-03-22T20:10:51Z</dcterms:modified>
</cp:coreProperties>
</file>