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679" r:id="rId3"/>
  </p:sldMasterIdLst>
  <p:notesMasterIdLst>
    <p:notesMasterId r:id="rId43"/>
  </p:notesMasterIdLst>
  <p:handoutMasterIdLst>
    <p:handoutMasterId r:id="rId44"/>
  </p:handoutMasterIdLst>
  <p:sldIdLst>
    <p:sldId id="283" r:id="rId4"/>
    <p:sldId id="288" r:id="rId5"/>
    <p:sldId id="289" r:id="rId6"/>
    <p:sldId id="355" r:id="rId7"/>
    <p:sldId id="368" r:id="rId8"/>
    <p:sldId id="290" r:id="rId9"/>
    <p:sldId id="293" r:id="rId10"/>
    <p:sldId id="297" r:id="rId11"/>
    <p:sldId id="369" r:id="rId12"/>
    <p:sldId id="295" r:id="rId13"/>
    <p:sldId id="388" r:id="rId14"/>
    <p:sldId id="302" r:id="rId15"/>
    <p:sldId id="303" r:id="rId16"/>
    <p:sldId id="378" r:id="rId17"/>
    <p:sldId id="379" r:id="rId18"/>
    <p:sldId id="339" r:id="rId19"/>
    <p:sldId id="341" r:id="rId20"/>
    <p:sldId id="344" r:id="rId21"/>
    <p:sldId id="345" r:id="rId22"/>
    <p:sldId id="351" r:id="rId23"/>
    <p:sldId id="389" r:id="rId24"/>
    <p:sldId id="354" r:id="rId25"/>
    <p:sldId id="312" r:id="rId26"/>
    <p:sldId id="317" r:id="rId27"/>
    <p:sldId id="376" r:id="rId28"/>
    <p:sldId id="371" r:id="rId29"/>
    <p:sldId id="377" r:id="rId30"/>
    <p:sldId id="372" r:id="rId31"/>
    <p:sldId id="373" r:id="rId32"/>
    <p:sldId id="385" r:id="rId33"/>
    <p:sldId id="386" r:id="rId34"/>
    <p:sldId id="380" r:id="rId35"/>
    <p:sldId id="387" r:id="rId36"/>
    <p:sldId id="382" r:id="rId37"/>
    <p:sldId id="384" r:id="rId38"/>
    <p:sldId id="375" r:id="rId39"/>
    <p:sldId id="370" r:id="rId40"/>
    <p:sldId id="390" r:id="rId41"/>
    <p:sldId id="391" r:id="rId42"/>
  </p:sldIdLst>
  <p:sldSz cx="9144000" cy="6858000" type="screen4x3"/>
  <p:notesSz cx="6858000" cy="93122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00FF"/>
    <a:srgbClr val="FFFF00"/>
    <a:srgbClr val="00CC00"/>
    <a:srgbClr val="006600"/>
    <a:srgbClr val="0066FF"/>
    <a:srgbClr val="FF0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6" autoAdjust="0"/>
    <p:restoredTop sz="94660"/>
  </p:normalViewPr>
  <p:slideViewPr>
    <p:cSldViewPr>
      <p:cViewPr>
        <p:scale>
          <a:sx n="70" d="100"/>
          <a:sy n="70" d="100"/>
        </p:scale>
        <p:origin x="-166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EC" sz="2000"/>
              <a:t>Atenciones en la Consulta Externa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Hoja2!$M$41</c:f>
              <c:strCache>
                <c:ptCount val="1"/>
                <c:pt idx="0">
                  <c:v>ATENCIONES PREVENTIVAS</c:v>
                </c:pt>
              </c:strCache>
            </c:strRef>
          </c:tx>
          <c:invertIfNegative val="0"/>
          <c:cat>
            <c:strRef>
              <c:f>Hoja2!$N$40:$O$40</c:f>
              <c:strCache>
                <c:ptCount val="2"/>
                <c:pt idx="0">
                  <c:v>JUNIO A DICIEMBRE 2012</c:v>
                </c:pt>
                <c:pt idx="1">
                  <c:v>ENERO A MAYO 2013</c:v>
                </c:pt>
              </c:strCache>
            </c:strRef>
          </c:cat>
          <c:val>
            <c:numRef>
              <c:f>Hoja2!$N$41:$O$41</c:f>
              <c:numCache>
                <c:formatCode>#,##0</c:formatCode>
                <c:ptCount val="2"/>
                <c:pt idx="0">
                  <c:v>1436</c:v>
                </c:pt>
                <c:pt idx="1">
                  <c:v>1312</c:v>
                </c:pt>
              </c:numCache>
            </c:numRef>
          </c:val>
        </c:ser>
        <c:ser>
          <c:idx val="1"/>
          <c:order val="1"/>
          <c:tx>
            <c:strRef>
              <c:f>Hoja2!$M$42</c:f>
              <c:strCache>
                <c:ptCount val="1"/>
                <c:pt idx="0">
                  <c:v>ATENCIONES MORBILIDAD</c:v>
                </c:pt>
              </c:strCache>
            </c:strRef>
          </c:tx>
          <c:invertIfNegative val="0"/>
          <c:cat>
            <c:strRef>
              <c:f>Hoja2!$N$40:$O$40</c:f>
              <c:strCache>
                <c:ptCount val="2"/>
                <c:pt idx="0">
                  <c:v>JUNIO A DICIEMBRE 2012</c:v>
                </c:pt>
                <c:pt idx="1">
                  <c:v>ENERO A MAYO 2013</c:v>
                </c:pt>
              </c:strCache>
            </c:strRef>
          </c:cat>
          <c:val>
            <c:numRef>
              <c:f>Hoja2!$N$42:$O$42</c:f>
              <c:numCache>
                <c:formatCode>#,##0</c:formatCode>
                <c:ptCount val="2"/>
                <c:pt idx="0">
                  <c:v>12176</c:v>
                </c:pt>
                <c:pt idx="1">
                  <c:v>7659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20128"/>
        <c:axId val="79521664"/>
      </c:barChart>
      <c:catAx>
        <c:axId val="79520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79521664"/>
        <c:crosses val="autoZero"/>
        <c:auto val="1"/>
        <c:lblAlgn val="ctr"/>
        <c:lblOffset val="100"/>
        <c:noMultiLvlLbl val="0"/>
      </c:catAx>
      <c:valAx>
        <c:axId val="7952166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795201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es-E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Egresos Hospitalarios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Hoja1!$L$9:$M$9</c:f>
              <c:strCache>
                <c:ptCount val="2"/>
                <c:pt idx="0">
                  <c:v>JUNIO A DICIEMBRE 2012</c:v>
                </c:pt>
                <c:pt idx="1">
                  <c:v>ENERO A MAYO 2013</c:v>
                </c:pt>
              </c:strCache>
            </c:strRef>
          </c:cat>
          <c:val>
            <c:numRef>
              <c:f>Hoja1!$L$10:$M$10</c:f>
              <c:numCache>
                <c:formatCode>General</c:formatCode>
                <c:ptCount val="2"/>
                <c:pt idx="0">
                  <c:v>5197</c:v>
                </c:pt>
                <c:pt idx="1">
                  <c:v>3252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41056"/>
        <c:axId val="74142848"/>
      </c:barChart>
      <c:catAx>
        <c:axId val="74141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74142848"/>
        <c:crosses val="autoZero"/>
        <c:auto val="1"/>
        <c:lblAlgn val="ctr"/>
        <c:lblOffset val="100"/>
        <c:noMultiLvlLbl val="0"/>
      </c:catAx>
      <c:valAx>
        <c:axId val="74142848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741410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TIPOS DE CIRUGIAS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Hoja1!$C$26:$C$30</c:f>
              <c:strCache>
                <c:ptCount val="5"/>
                <c:pt idx="0">
                  <c:v>Ginecológicas </c:v>
                </c:pt>
                <c:pt idx="1">
                  <c:v>Generales </c:v>
                </c:pt>
                <c:pt idx="2">
                  <c:v>Reconstructivas  </c:v>
                </c:pt>
                <c:pt idx="3">
                  <c:v>Traumatológicas </c:v>
                </c:pt>
                <c:pt idx="4">
                  <c:v>Campaña MMI</c:v>
                </c:pt>
              </c:strCache>
            </c:strRef>
          </c:cat>
          <c:val>
            <c:numRef>
              <c:f>Hoja1!$D$26:$D$30</c:f>
              <c:numCache>
                <c:formatCode>General</c:formatCode>
                <c:ptCount val="5"/>
                <c:pt idx="0">
                  <c:v>1332</c:v>
                </c:pt>
                <c:pt idx="1">
                  <c:v>1302</c:v>
                </c:pt>
                <c:pt idx="2">
                  <c:v>312</c:v>
                </c:pt>
                <c:pt idx="3">
                  <c:v>280</c:v>
                </c:pt>
                <c:pt idx="4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59680"/>
        <c:axId val="79639296"/>
      </c:barChart>
      <c:catAx>
        <c:axId val="79559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79639296"/>
        <c:crosses val="autoZero"/>
        <c:auto val="1"/>
        <c:lblAlgn val="ctr"/>
        <c:lblOffset val="100"/>
        <c:noMultiLvlLbl val="0"/>
      </c:catAx>
      <c:valAx>
        <c:axId val="79639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95596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s-E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Hoja2!$N$16</c:f>
              <c:strCache>
                <c:ptCount val="1"/>
                <c:pt idx="0">
                  <c:v>JUNIO A DICIEMBRE 2012</c:v>
                </c:pt>
              </c:strCache>
            </c:strRef>
          </c:tx>
          <c:invertIfNegative val="0"/>
          <c:cat>
            <c:strRef>
              <c:f>Hoja2!$M$17:$M$19</c:f>
              <c:strCache>
                <c:ptCount val="3"/>
                <c:pt idx="0">
                  <c:v>INGRESOS X EMERGENCIA</c:v>
                </c:pt>
                <c:pt idx="1">
                  <c:v>NO INGRESOS</c:v>
                </c:pt>
                <c:pt idx="2">
                  <c:v>PROMEDIO MENSUAL</c:v>
                </c:pt>
              </c:strCache>
            </c:strRef>
          </c:cat>
          <c:val>
            <c:numRef>
              <c:f>Hoja2!$N$17:$N$19</c:f>
              <c:numCache>
                <c:formatCode>0</c:formatCode>
                <c:ptCount val="3"/>
                <c:pt idx="0">
                  <c:v>3845</c:v>
                </c:pt>
                <c:pt idx="1">
                  <c:v>34944</c:v>
                </c:pt>
                <c:pt idx="2">
                  <c:v>5541.2</c:v>
                </c:pt>
              </c:numCache>
            </c:numRef>
          </c:val>
        </c:ser>
        <c:ser>
          <c:idx val="1"/>
          <c:order val="1"/>
          <c:tx>
            <c:strRef>
              <c:f>Hoja2!$O$16</c:f>
              <c:strCache>
                <c:ptCount val="1"/>
                <c:pt idx="0">
                  <c:v>ENERO A 30 DE MAYO 2013</c:v>
                </c:pt>
              </c:strCache>
            </c:strRef>
          </c:tx>
          <c:invertIfNegative val="0"/>
          <c:cat>
            <c:strRef>
              <c:f>Hoja2!$M$17:$M$19</c:f>
              <c:strCache>
                <c:ptCount val="3"/>
                <c:pt idx="0">
                  <c:v>INGRESOS X EMERGENCIA</c:v>
                </c:pt>
                <c:pt idx="1">
                  <c:v>NO INGRESOS</c:v>
                </c:pt>
                <c:pt idx="2">
                  <c:v>PROMEDIO MENSUAL</c:v>
                </c:pt>
              </c:strCache>
            </c:strRef>
          </c:cat>
          <c:val>
            <c:numRef>
              <c:f>Hoja2!$O$17:$O$19</c:f>
              <c:numCache>
                <c:formatCode>0</c:formatCode>
                <c:ptCount val="3"/>
                <c:pt idx="0">
                  <c:v>2021</c:v>
                </c:pt>
                <c:pt idx="1">
                  <c:v>22534</c:v>
                </c:pt>
                <c:pt idx="2">
                  <c:v>4966.8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49792"/>
        <c:axId val="79667968"/>
      </c:barChart>
      <c:catAx>
        <c:axId val="79649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79667968"/>
        <c:crosses val="autoZero"/>
        <c:auto val="1"/>
        <c:lblAlgn val="ctr"/>
        <c:lblOffset val="100"/>
        <c:noMultiLvlLbl val="0"/>
      </c:catAx>
      <c:valAx>
        <c:axId val="79667968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796497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s-E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Hoja2!$G$28</c:f>
              <c:strCache>
                <c:ptCount val="1"/>
                <c:pt idx="0">
                  <c:v>JUNIO A DICIEMBRE 2012</c:v>
                </c:pt>
              </c:strCache>
            </c:strRef>
          </c:tx>
          <c:invertIfNegative val="0"/>
          <c:cat>
            <c:strRef>
              <c:f>Hoja2!$F$29:$F$34</c:f>
              <c:strCache>
                <c:ptCount val="6"/>
                <c:pt idx="0">
                  <c:v>ELECTROTERAPIA</c:v>
                </c:pt>
                <c:pt idx="1">
                  <c:v>COMPRESAS QUIMICAS</c:v>
                </c:pt>
                <c:pt idx="2">
                  <c:v>EJERCICIO TERAPEUTICOS</c:v>
                </c:pt>
                <c:pt idx="3">
                  <c:v>PARAFINA</c:v>
                </c:pt>
                <c:pt idx="4">
                  <c:v>TERAPIA RESPIRATORIA</c:v>
                </c:pt>
                <c:pt idx="5">
                  <c:v>ULTRASONIDOS</c:v>
                </c:pt>
              </c:strCache>
            </c:strRef>
          </c:cat>
          <c:val>
            <c:numRef>
              <c:f>Hoja2!$G$29:$G$34</c:f>
              <c:numCache>
                <c:formatCode>General</c:formatCode>
                <c:ptCount val="6"/>
                <c:pt idx="0">
                  <c:v>12638</c:v>
                </c:pt>
                <c:pt idx="1">
                  <c:v>11572</c:v>
                </c:pt>
                <c:pt idx="2">
                  <c:v>21057</c:v>
                </c:pt>
                <c:pt idx="3">
                  <c:v>3227</c:v>
                </c:pt>
                <c:pt idx="4">
                  <c:v>3202</c:v>
                </c:pt>
                <c:pt idx="5">
                  <c:v>10364</c:v>
                </c:pt>
              </c:numCache>
            </c:numRef>
          </c:val>
        </c:ser>
        <c:ser>
          <c:idx val="1"/>
          <c:order val="1"/>
          <c:tx>
            <c:strRef>
              <c:f>Hoja2!$H$28</c:f>
              <c:strCache>
                <c:ptCount val="1"/>
                <c:pt idx="0">
                  <c:v>ENERO A 30 Mayo 2013</c:v>
                </c:pt>
              </c:strCache>
            </c:strRef>
          </c:tx>
          <c:invertIfNegative val="0"/>
          <c:cat>
            <c:strRef>
              <c:f>Hoja2!$F$29:$F$34</c:f>
              <c:strCache>
                <c:ptCount val="6"/>
                <c:pt idx="0">
                  <c:v>ELECTROTERAPIA</c:v>
                </c:pt>
                <c:pt idx="1">
                  <c:v>COMPRESAS QUIMICAS</c:v>
                </c:pt>
                <c:pt idx="2">
                  <c:v>EJERCICIO TERAPEUTICOS</c:v>
                </c:pt>
                <c:pt idx="3">
                  <c:v>PARAFINA</c:v>
                </c:pt>
                <c:pt idx="4">
                  <c:v>TERAPIA RESPIRATORIA</c:v>
                </c:pt>
                <c:pt idx="5">
                  <c:v>ULTRASONIDOS</c:v>
                </c:pt>
              </c:strCache>
            </c:strRef>
          </c:cat>
          <c:val>
            <c:numRef>
              <c:f>Hoja2!$H$29:$H$34</c:f>
              <c:numCache>
                <c:formatCode>General</c:formatCode>
                <c:ptCount val="6"/>
                <c:pt idx="0">
                  <c:v>8452</c:v>
                </c:pt>
                <c:pt idx="1">
                  <c:v>6369</c:v>
                </c:pt>
                <c:pt idx="2">
                  <c:v>12529</c:v>
                </c:pt>
                <c:pt idx="3">
                  <c:v>667</c:v>
                </c:pt>
                <c:pt idx="4">
                  <c:v>1683</c:v>
                </c:pt>
                <c:pt idx="5">
                  <c:v>2842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157120"/>
        <c:axId val="81158912"/>
      </c:barChart>
      <c:catAx>
        <c:axId val="81157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81158912"/>
        <c:crosses val="autoZero"/>
        <c:auto val="1"/>
        <c:lblAlgn val="ctr"/>
        <c:lblOffset val="100"/>
        <c:noMultiLvlLbl val="0"/>
      </c:catAx>
      <c:valAx>
        <c:axId val="81158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11571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s-E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641971404886665E-2"/>
          <c:y val="3.4936975581134906E-2"/>
          <c:w val="0.88423922448787762"/>
          <c:h val="0.74432344143654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Hoja1!$D$14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Hoja1!$C$15:$C$19</c:f>
              <c:strCache>
                <c:ptCount val="5"/>
                <c:pt idx="0">
                  <c:v>OTOEMISIONES ACUSTICAS </c:v>
                </c:pt>
                <c:pt idx="1">
                  <c:v>AUDIOMETRIA</c:v>
                </c:pt>
                <c:pt idx="2">
                  <c:v>POTENCIAL EVOCADO AUDITIVO</c:v>
                </c:pt>
                <c:pt idx="3">
                  <c:v>REHABILITACION AUDITIVA ORAL</c:v>
                </c:pt>
                <c:pt idx="4">
                  <c:v>TERAPIA DE LENGUAJE</c:v>
                </c:pt>
              </c:strCache>
            </c:strRef>
          </c:cat>
          <c:val>
            <c:numRef>
              <c:f>Hoja1!$D$15:$D$19</c:f>
              <c:numCache>
                <c:formatCode>0</c:formatCode>
                <c:ptCount val="5"/>
                <c:pt idx="0">
                  <c:v>1059</c:v>
                </c:pt>
                <c:pt idx="1">
                  <c:v>440</c:v>
                </c:pt>
                <c:pt idx="2">
                  <c:v>96</c:v>
                </c:pt>
                <c:pt idx="3">
                  <c:v>1416</c:v>
                </c:pt>
                <c:pt idx="4">
                  <c:v>1753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181312"/>
        <c:axId val="81191296"/>
      </c:barChart>
      <c:catAx>
        <c:axId val="81181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81191296"/>
        <c:crosses val="autoZero"/>
        <c:auto val="1"/>
        <c:lblAlgn val="ctr"/>
        <c:lblOffset val="100"/>
        <c:noMultiLvlLbl val="0"/>
      </c:catAx>
      <c:valAx>
        <c:axId val="81191296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811813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s-E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Totales</c:v>
          </c:tx>
          <c:invertIfNegative val="0"/>
          <c:cat>
            <c:strRef>
              <c:f>Hoja2!$N$48:$N$49</c:f>
              <c:strCache>
                <c:ptCount val="2"/>
                <c:pt idx="0">
                  <c:v>JUNIO/DICIMBRE 2012</c:v>
                </c:pt>
                <c:pt idx="1">
                  <c:v>ENERO A MAYO 2013</c:v>
                </c:pt>
              </c:strCache>
            </c:strRef>
          </c:cat>
          <c:val>
            <c:numRef>
              <c:f>Hoja2!$O$48:$O$49</c:f>
              <c:numCache>
                <c:formatCode>General</c:formatCode>
                <c:ptCount val="2"/>
                <c:pt idx="0">
                  <c:v>846</c:v>
                </c:pt>
                <c:pt idx="1">
                  <c:v>1027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210752"/>
        <c:axId val="81233024"/>
      </c:barChart>
      <c:catAx>
        <c:axId val="81210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81233024"/>
        <c:crosses val="autoZero"/>
        <c:auto val="1"/>
        <c:lblAlgn val="ctr"/>
        <c:lblOffset val="100"/>
        <c:noMultiLvlLbl val="0"/>
      </c:catAx>
      <c:valAx>
        <c:axId val="812330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812107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s-E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Totales</c:v>
          </c:tx>
          <c:invertIfNegative val="0"/>
          <c:cat>
            <c:strRef>
              <c:f>Hoja2!$J$48:$K$48</c:f>
              <c:strCache>
                <c:ptCount val="2"/>
                <c:pt idx="0">
                  <c:v>JUNIO/DICIMBRE 2012</c:v>
                </c:pt>
                <c:pt idx="1">
                  <c:v>ENERO A MAYO 2013</c:v>
                </c:pt>
              </c:strCache>
            </c:strRef>
          </c:cat>
          <c:val>
            <c:numRef>
              <c:f>Hoja2!$J$49:$K$49</c:f>
              <c:numCache>
                <c:formatCode>General</c:formatCode>
                <c:ptCount val="2"/>
                <c:pt idx="0">
                  <c:v>2411</c:v>
                </c:pt>
                <c:pt idx="1">
                  <c:v>1231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255424"/>
        <c:axId val="81257216"/>
      </c:barChart>
      <c:catAx>
        <c:axId val="81255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81257216"/>
        <c:crosses val="autoZero"/>
        <c:auto val="1"/>
        <c:lblAlgn val="ctr"/>
        <c:lblOffset val="100"/>
        <c:noMultiLvlLbl val="0"/>
      </c:catAx>
      <c:valAx>
        <c:axId val="812572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812554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s-E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D0CEE90-3A00-421A-B600-06BF238E8EDA}" type="datetimeFigureOut">
              <a:rPr lang="es-ES"/>
              <a:pPr>
                <a:defRPr/>
              </a:pPr>
              <a:t>05/08/2013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4" y="8845046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56493F-A197-4749-B7E4-35B3EAA991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057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E02BC85-2090-4AE5-9EDF-74E299199853}" type="datetimeFigureOut">
              <a:rPr lang="es-EC"/>
              <a:pPr>
                <a:defRPr/>
              </a:pPr>
              <a:t>05/08/2013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1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4" y="8845046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AE4628-A6EE-40E2-B55A-5CADBE5C842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146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E4628-A6EE-40E2-B55A-5CADBE5C842B}" type="slidenum">
              <a:rPr lang="es-EC" smtClean="0"/>
              <a:pPr>
                <a:defRPr/>
              </a:pPr>
              <a:t>20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F682A-37FE-45BB-81C2-2BCA6FD441A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D6460-522E-44CF-87B1-92E00E8F0BE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5359-3F2F-4E47-81EE-414E2AEF8B3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00AF-70E3-4ABD-9ACC-37CEF76FDDF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75BB-55A5-43A9-B3FE-55F23B643CB6}" type="datetimeFigureOut">
              <a:rPr lang="es-EC"/>
              <a:pPr>
                <a:defRPr/>
              </a:pPr>
              <a:t>05/08/2013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C1503-6A0E-4A8F-820E-8118C612C3A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B271-6857-470E-AB7C-80ACB44C8ED7}" type="datetimeFigureOut">
              <a:rPr lang="es-EC"/>
              <a:pPr>
                <a:defRPr/>
              </a:pPr>
              <a:t>05/08/2013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74A6-E4FF-44BF-AA51-2D74BC3E131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6D187F-9970-44FC-88FC-08929A6AC8C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1" name="6 Imagen" descr="fondo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8B7B14-E90C-4656-9E05-226DC1B1E04C}" type="datetimeFigureOut">
              <a:rPr lang="es-EC"/>
              <a:pPr>
                <a:defRPr/>
              </a:pPr>
              <a:t>05/08/2013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A4622-A7AC-4A30-951C-D7924D5E8C0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pic>
        <p:nvPicPr>
          <p:cNvPr id="2055" name="6 Imagen" descr="fond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863"/>
            <a:ext cx="91440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E708AB-EA9E-489A-A517-A280560006BF}" type="datetimeFigureOut">
              <a:rPr lang="es-EC"/>
              <a:pPr>
                <a:defRPr/>
              </a:pPr>
              <a:t>05/08/2013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DB16CC-A1C1-4A1D-A277-8DE393214D3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pic>
        <p:nvPicPr>
          <p:cNvPr id="3079" name="6 Imagen" descr="fondo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spitalgeneralchone.com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3 CuadroTexto"/>
          <p:cNvSpPr txBox="1">
            <a:spLocks noChangeArrowheads="1"/>
          </p:cNvSpPr>
          <p:nvPr/>
        </p:nvSpPr>
        <p:spPr bwMode="auto">
          <a:xfrm>
            <a:off x="1907704" y="2033840"/>
            <a:ext cx="7056784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HOSPITAL GENERAL DE CHONE</a:t>
            </a:r>
          </a:p>
          <a:p>
            <a:pPr algn="ctr"/>
            <a:r>
              <a:rPr lang="es-ES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“Dr. Napoleón Dávila Córdova”</a:t>
            </a:r>
          </a:p>
          <a:p>
            <a:pPr lvl="0" algn="ctr">
              <a:spcBef>
                <a:spcPts val="500"/>
              </a:spcBef>
              <a:buNone/>
            </a:pPr>
            <a:endParaRPr lang="es-ES" u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spcBef>
                <a:spcPts val="500"/>
              </a:spcBef>
              <a:buNone/>
            </a:pPr>
            <a:r>
              <a:rPr lang="es-EC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RENDICIÓN DE CUENTAS DEL EC. BENHUR RODRIGUEZ </a:t>
            </a:r>
            <a:r>
              <a:rPr lang="es-EC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PARRAGA</a:t>
            </a:r>
            <a:endParaRPr lang="es-EC" u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spcBef>
                <a:spcPts val="500"/>
              </a:spcBef>
              <a:buNone/>
            </a:pPr>
            <a:r>
              <a:rPr lang="es-EC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GERENTE HOSPITAL  DE CHONE</a:t>
            </a:r>
          </a:p>
          <a:p>
            <a:pPr lvl="0" algn="ctr">
              <a:spcBef>
                <a:spcPts val="500"/>
              </a:spcBef>
              <a:buNone/>
            </a:pPr>
            <a:r>
              <a:rPr lang="es-EC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pPr lvl="0" algn="ctr">
              <a:spcBef>
                <a:spcPts val="500"/>
              </a:spcBef>
              <a:buNone/>
            </a:pPr>
            <a:r>
              <a:rPr lang="es-EC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PERIODO DE JUNIO 2012 A MAYO 2013.</a:t>
            </a:r>
          </a:p>
          <a:p>
            <a:pPr lvl="0" algn="ctr">
              <a:spcBef>
                <a:spcPts val="500"/>
              </a:spcBef>
              <a:buNone/>
            </a:pPr>
            <a:r>
              <a:rPr lang="es-EC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pPr algn="ctr"/>
            <a:endParaRPr lang="es-EC" u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331640" y="1196752"/>
            <a:ext cx="6400800" cy="1752600"/>
          </a:xfrm>
        </p:spPr>
        <p:txBody>
          <a:bodyPr/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EC" sz="2000" b="1" dirty="0" smtClean="0">
              <a:solidFill>
                <a:srgbClr val="000000"/>
              </a:solidFill>
            </a:endParaRPr>
          </a:p>
          <a:p>
            <a:pPr lvl="2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000000"/>
                </a:solidFill>
              </a:rPr>
              <a:t> </a:t>
            </a:r>
            <a:r>
              <a:rPr lang="es-EC" sz="1800" dirty="0" smtClean="0">
                <a:solidFill>
                  <a:srgbClr val="000000"/>
                </a:solidFill>
              </a:rPr>
              <a:t>Cirugías Laparoscópicas</a:t>
            </a:r>
          </a:p>
          <a:p>
            <a:pPr lvl="2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 smtClean="0">
                <a:solidFill>
                  <a:srgbClr val="000000"/>
                </a:solidFill>
              </a:rPr>
              <a:t> Exérecis  por diferentes motivos</a:t>
            </a:r>
          </a:p>
          <a:p>
            <a:pPr lvl="2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 smtClean="0">
                <a:solidFill>
                  <a:srgbClr val="000000"/>
                </a:solidFill>
              </a:rPr>
              <a:t> Cirugías Plásticas</a:t>
            </a:r>
          </a:p>
          <a:p>
            <a:pPr lvl="2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 smtClean="0">
                <a:solidFill>
                  <a:srgbClr val="000000"/>
                </a:solidFill>
              </a:rPr>
              <a:t> Cirugías Abdominales-digestivas</a:t>
            </a:r>
          </a:p>
          <a:p>
            <a:pPr lvl="2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 smtClean="0">
                <a:solidFill>
                  <a:srgbClr val="000000"/>
                </a:solidFill>
              </a:rPr>
              <a:t> Cirugías Ginecológicas</a:t>
            </a:r>
          </a:p>
          <a:p>
            <a:pPr lvl="2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 smtClean="0">
                <a:solidFill>
                  <a:srgbClr val="000000"/>
                </a:solidFill>
              </a:rPr>
              <a:t> Cirugías  Otorrino-laringológicas</a:t>
            </a:r>
          </a:p>
          <a:p>
            <a:pPr lvl="2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 smtClean="0">
                <a:solidFill>
                  <a:srgbClr val="000000"/>
                </a:solidFill>
              </a:rPr>
              <a:t> Cirugías Generales</a:t>
            </a:r>
            <a:r>
              <a:rPr lang="es-EC" sz="1600" dirty="0" smtClean="0">
                <a:solidFill>
                  <a:srgbClr val="000000"/>
                </a:solidFill>
              </a:rPr>
              <a:t>.</a:t>
            </a:r>
          </a:p>
          <a:p>
            <a:pPr lvl="2" algn="just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</a:pPr>
            <a:endParaRPr lang="es-EC" sz="1400" dirty="0" smtClean="0">
              <a:solidFill>
                <a:srgbClr val="000000"/>
              </a:solidFill>
            </a:endParaRPr>
          </a:p>
          <a:p>
            <a:pPr lvl="1" algn="just">
              <a:lnSpc>
                <a:spcPct val="80000"/>
              </a:lnSpc>
              <a:spcBef>
                <a:spcPts val="500"/>
              </a:spcBef>
            </a:pPr>
            <a:endParaRPr lang="es-EC" sz="1600" dirty="0">
              <a:solidFill>
                <a:srgbClr val="000000"/>
              </a:solidFill>
            </a:endParaRPr>
          </a:p>
          <a:p>
            <a:pPr lvl="1" algn="just">
              <a:lnSpc>
                <a:spcPct val="80000"/>
              </a:lnSpc>
              <a:spcBef>
                <a:spcPts val="500"/>
              </a:spcBef>
            </a:pPr>
            <a:endParaRPr lang="es-EC" sz="1800" dirty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r>
              <a:rPr lang="es-EC" sz="2200" dirty="0">
                <a:solidFill>
                  <a:srgbClr val="000000"/>
                </a:solidFill>
              </a:rPr>
              <a:t> </a:t>
            </a: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r>
              <a:rPr lang="es-EC" sz="2200" dirty="0">
                <a:solidFill>
                  <a:srgbClr val="000000"/>
                </a:solidFill>
              </a:rPr>
              <a:t> </a:t>
            </a: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endParaRPr lang="es-EC" sz="2000" dirty="0">
              <a:solidFill>
                <a:srgbClr val="0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9592" y="188640"/>
            <a:ext cx="784887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EC" sz="2000" b="0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Campaña Quirúrgica MMI</a:t>
            </a:r>
            <a:endParaRPr lang="es-EC" b="0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INBRADAN\Desktop\fotos cirug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2557397" cy="1193676"/>
          </a:xfrm>
          <a:prstGeom prst="rect">
            <a:avLst/>
          </a:prstGeom>
          <a:noFill/>
        </p:spPr>
      </p:pic>
      <p:pic>
        <p:nvPicPr>
          <p:cNvPr id="6147" name="Picture 3" descr="J:\DCIM\111NIKON\DSCN1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02064"/>
            <a:ext cx="2592288" cy="1463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27584" y="1628800"/>
            <a:ext cx="7848872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b="0" u="none" dirty="0" smtClean="0">
                <a:solidFill>
                  <a:srgbClr val="000000"/>
                </a:solidFill>
              </a:rPr>
              <a:t>Cuatro guardias de médicos (56 Residentes).</a:t>
            </a:r>
          </a:p>
          <a:p>
            <a:pPr lvl="2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b="0" u="none" dirty="0" smtClean="0">
                <a:solidFill>
                  <a:srgbClr val="000000"/>
                </a:solidFill>
              </a:rPr>
              <a:t>Guardianía privada 24 Horas</a:t>
            </a:r>
          </a:p>
          <a:p>
            <a:pPr lvl="2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b="0" u="none" dirty="0" smtClean="0">
                <a:solidFill>
                  <a:srgbClr val="000000"/>
                </a:solidFill>
              </a:rPr>
              <a:t>Dispensadores de agua 38 (Usuarios internos y Externos) </a:t>
            </a:r>
          </a:p>
          <a:p>
            <a:pPr lvl="2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b="0" u="none" dirty="0" smtClean="0">
                <a:solidFill>
                  <a:srgbClr val="000000"/>
                </a:solidFill>
              </a:rPr>
              <a:t>Dispensadores de papel (Baños de usuarios internos y Externos)</a:t>
            </a:r>
          </a:p>
          <a:p>
            <a:pPr lvl="2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b="0" u="none" dirty="0" smtClean="0">
                <a:solidFill>
                  <a:srgbClr val="000000"/>
                </a:solidFill>
              </a:rPr>
              <a:t>Menaje del Área de Hotelería</a:t>
            </a:r>
            <a:endParaRPr lang="es-EC" b="0" u="none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188640"/>
            <a:ext cx="792088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EC" sz="2000" b="0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Fortalecimiento de Servicios </a:t>
            </a:r>
            <a:endParaRPr lang="es-EC" b="0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827584" y="188641"/>
            <a:ext cx="7772400" cy="432047"/>
          </a:xfrm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Ctr="1"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LOGROS ALCANZADOS EN EL AREA DE  INFORMATICA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1752600"/>
          </a:xfrm>
        </p:spPr>
        <p:txBody>
          <a:bodyPr/>
          <a:lstStyle/>
          <a:p>
            <a:pPr marL="273050" lvl="0" indent="-273050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es-EC" sz="1800" dirty="0" smtClean="0">
                <a:solidFill>
                  <a:srgbClr val="000000"/>
                </a:solidFill>
              </a:rPr>
              <a:t>Nueva tecnológica de cableado estructurado categoría 6ª Blindado, en un avance del 90%.</a:t>
            </a:r>
          </a:p>
          <a:p>
            <a:pPr marL="273050" lvl="0" indent="-273050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 smtClean="0">
                <a:solidFill>
                  <a:srgbClr val="000000"/>
                </a:solidFill>
              </a:rPr>
              <a:t>Automatización de Laboratorio central.</a:t>
            </a:r>
          </a:p>
          <a:p>
            <a:pPr marL="273050" indent="-273050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 smtClean="0">
                <a:solidFill>
                  <a:srgbClr val="000000"/>
                </a:solidFill>
              </a:rPr>
              <a:t>Registro diario automatizado de Consultas y atenciones Ambulatorias </a:t>
            </a:r>
            <a:r>
              <a:rPr lang="es-EC" sz="1800" b="1" dirty="0" smtClean="0">
                <a:solidFill>
                  <a:srgbClr val="000000"/>
                </a:solidFill>
              </a:rPr>
              <a:t>(</a:t>
            </a:r>
            <a:r>
              <a:rPr lang="es-EC" sz="1800" b="1" dirty="0" err="1" smtClean="0">
                <a:solidFill>
                  <a:srgbClr val="000000"/>
                </a:solidFill>
              </a:rPr>
              <a:t>Rdacaa</a:t>
            </a:r>
            <a:r>
              <a:rPr lang="es-EC" sz="1800" b="1" dirty="0" smtClean="0">
                <a:solidFill>
                  <a:srgbClr val="000000"/>
                </a:solidFill>
              </a:rPr>
              <a:t>)</a:t>
            </a:r>
          </a:p>
          <a:p>
            <a:pPr marL="273050" lvl="0" indent="-273050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 smtClean="0">
                <a:solidFill>
                  <a:srgbClr val="000000"/>
                </a:solidFill>
              </a:rPr>
              <a:t>Software de cama</a:t>
            </a:r>
          </a:p>
          <a:p>
            <a:pPr marL="273050" lvl="0" indent="-273050" algn="just"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 smtClean="0">
                <a:solidFill>
                  <a:srgbClr val="000000"/>
                </a:solidFill>
              </a:rPr>
              <a:t>Sistema de Tickets en el Área de Alimentación.</a:t>
            </a: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endParaRPr lang="es-EC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212506"/>
            <a:ext cx="7416824" cy="840230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b="0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PROCESOS DE COMPRAS PÚBLICA PARA AQUISICIONES:</a:t>
            </a:r>
          </a:p>
          <a:p>
            <a:pPr lvl="0" algn="ctr">
              <a:lnSpc>
                <a:spcPct val="90000"/>
              </a:lnSpc>
            </a:pPr>
            <a:endParaRPr lang="es-EC" b="0" u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>
              <a:lnSpc>
                <a:spcPct val="90000"/>
              </a:lnSpc>
            </a:pPr>
            <a:r>
              <a:rPr lang="es-EC" b="0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JUNIO A DICIEMBRE DEL 2012</a:t>
            </a:r>
            <a:endParaRPr lang="es-EC" b="0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40160" y="1628800"/>
          <a:ext cx="7524328" cy="3415235"/>
        </p:xfrm>
        <a:graphic>
          <a:graphicData uri="http://schemas.openxmlformats.org/drawingml/2006/table">
            <a:tbl>
              <a:tblPr/>
              <a:tblGrid>
                <a:gridCol w="3203848"/>
                <a:gridCol w="1368152"/>
                <a:gridCol w="1224136"/>
                <a:gridCol w="1728192"/>
              </a:tblGrid>
              <a:tr h="49376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PROCESOS COMPRAS PUBLICAS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just" rtl="0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Catálogos electrónico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113.770,06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172.694,31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286.464,37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Procesos de  subasta inversa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81.949,30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8.928,57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90.877,87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just" rtl="0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Proceso de cotización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1.878.615,00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342.222,65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2.220.837,65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just" rtl="0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Proceso de menor cuantía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432.593,58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368.382,80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800.976,38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just" rtl="0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Proceso de ínfima cuantía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142.368,03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116.380,46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258.748,49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just" rtl="0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Proceso de régimen especial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96.837,56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97.124,14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193.961,70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5 Gráfico"/>
          <p:cNvGraphicFramePr/>
          <p:nvPr/>
        </p:nvGraphicFramePr>
        <p:xfrm>
          <a:off x="1475656" y="404664"/>
          <a:ext cx="74168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Gráfico"/>
          <p:cNvGraphicFramePr/>
          <p:nvPr/>
        </p:nvGraphicFramePr>
        <p:xfrm>
          <a:off x="1259632" y="260648"/>
          <a:ext cx="78843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15615" y="1340766"/>
          <a:ext cx="6912769" cy="432048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765107"/>
                <a:gridCol w="1382554"/>
                <a:gridCol w="1382554"/>
                <a:gridCol w="1382554"/>
              </a:tblGrid>
              <a:tr h="5706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/>
                        <a:t> </a:t>
                      </a:r>
                      <a:r>
                        <a:rPr lang="es-EC" sz="1800" b="1" u="none" strike="noStrike" dirty="0" smtClean="0"/>
                        <a:t>Detalle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JUNIO A DIC. 2012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ENERO A MAYO 2013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24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PARTOS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/>
                        <a:t>604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323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24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/>
                        <a:t>CESAREAS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487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289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24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/>
                        <a:t>GEMELAR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10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13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/>
                        <a:t>TOTAL DE PARTOS Y CESAREAS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1091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621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24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/>
                        <a:t>TOTAL DE NACIMIENTOS 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1101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627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62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/>
                        <a:t>VIVOS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/>
                        <a:t>VARONES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569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305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24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/>
                        <a:t>MUJERES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521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302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39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OBITADOS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/>
                        <a:t>VARONES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11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24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/>
                        <a:t>MUJERES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/>
                        <a:t>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/>
                        <a:t>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27584" y="188640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Nacimientos Hospitalarios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0 Gráfico"/>
          <p:cNvGraphicFramePr/>
          <p:nvPr/>
        </p:nvGraphicFramePr>
        <p:xfrm>
          <a:off x="1115616" y="1124744"/>
          <a:ext cx="74888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55576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Atenciones en Emergencia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539552" y="112474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0" u="none" dirty="0" smtClean="0"/>
              <a:t>En el periodo analizado se han realizado  200.413 exámenes o determinaciones de laboratorio Clínicos.</a:t>
            </a:r>
          </a:p>
          <a:p>
            <a:pPr algn="just"/>
            <a:r>
              <a:rPr lang="es-EC" b="0" u="none" dirty="0" smtClean="0"/>
              <a:t>A partir del presente año se han comenzado a realizar otro tipo de pruebas:</a:t>
            </a:r>
          </a:p>
          <a:p>
            <a:pPr algn="just"/>
            <a:endParaRPr lang="es-EC" b="0" u="non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88640"/>
            <a:ext cx="7992888" cy="461665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C" sz="2400" u="none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Laboratorio Clínico</a:t>
            </a:r>
            <a:endParaRPr lang="es-EC" sz="2400" u="none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220072" y="2708920"/>
          <a:ext cx="3600400" cy="3352800"/>
        </p:xfrm>
        <a:graphic>
          <a:graphicData uri="http://schemas.openxmlformats.org/drawingml/2006/table">
            <a:tbl>
              <a:tblPr/>
              <a:tblGrid>
                <a:gridCol w="3600400"/>
              </a:tblGrid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Hemoglobina </a:t>
                      </a:r>
                      <a:r>
                        <a:rPr lang="es-EC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glicosilada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Microalbuminuria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Antigeno Prostatico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Alfa f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eto </a:t>
                      </a:r>
                      <a:r>
                        <a:rPr lang="es-EC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proteino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62972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HcG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(Determinación Cuantitativa</a:t>
                      </a:r>
                      <a:r>
                        <a:rPr lang="es-EC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embarazo )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62972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T4(</a:t>
                      </a:r>
                      <a:r>
                        <a:rPr lang="es-EC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Determinacion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s-EC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hormona  </a:t>
                      </a:r>
                      <a:r>
                        <a:rPr lang="es-EC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Tiroide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TSH(Tirosina)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Troponina</a:t>
                      </a:r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Tn-1 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Isoenzimas</a:t>
                      </a:r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MB (CK-MB)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63688" y="2708920"/>
          <a:ext cx="2829272" cy="1738685"/>
        </p:xfrm>
        <a:graphic>
          <a:graphicData uri="http://schemas.openxmlformats.org/drawingml/2006/table">
            <a:tbl>
              <a:tblPr/>
              <a:tblGrid>
                <a:gridCol w="2829272"/>
              </a:tblGrid>
              <a:tr h="353765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HEMATOLOGICOS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BACTERIOLOGICOS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QUIMICA SANGUINEA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MATERIAS FECALES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ORINA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763688" y="22768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Antes</a:t>
            </a:r>
            <a:endParaRPr lang="es-EC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32040" y="22768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Ahora</a:t>
            </a:r>
            <a:endParaRPr lang="es-EC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1 Gráfico"/>
          <p:cNvGraphicFramePr/>
          <p:nvPr/>
        </p:nvGraphicFramePr>
        <p:xfrm>
          <a:off x="1331640" y="1196752"/>
          <a:ext cx="7560840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55576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Atenciones en Fisioterapia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403648" y="1412776"/>
            <a:ext cx="6400800" cy="1752600"/>
          </a:xfrm>
        </p:spPr>
        <p:txBody>
          <a:bodyPr/>
          <a:lstStyle/>
          <a:p>
            <a:pPr lvl="0" algn="just">
              <a:lnSpc>
                <a:spcPct val="90000"/>
              </a:lnSpc>
              <a:spcBef>
                <a:spcPts val="500"/>
              </a:spcBef>
            </a:pPr>
            <a:r>
              <a:rPr lang="es-EC" sz="1800" dirty="0" smtClean="0">
                <a:solidFill>
                  <a:srgbClr val="000000"/>
                </a:solidFill>
              </a:rPr>
              <a:t>Se </a:t>
            </a:r>
            <a:r>
              <a:rPr lang="es-EC" sz="1800" dirty="0">
                <a:solidFill>
                  <a:srgbClr val="000000"/>
                </a:solidFill>
              </a:rPr>
              <a:t>define la nueva Estructura </a:t>
            </a:r>
            <a:r>
              <a:rPr lang="es-EC" sz="1800" dirty="0" smtClean="0">
                <a:solidFill>
                  <a:srgbClr val="000000"/>
                </a:solidFill>
              </a:rPr>
              <a:t>Organizacional, </a:t>
            </a:r>
            <a:r>
              <a:rPr lang="es-EC" sz="1800" dirty="0">
                <a:solidFill>
                  <a:srgbClr val="000000"/>
                </a:solidFill>
              </a:rPr>
              <a:t>la misma que está dada en procesos que son</a:t>
            </a:r>
            <a:r>
              <a:rPr lang="es-EC" sz="1800" dirty="0" smtClean="0">
                <a:solidFill>
                  <a:srgbClr val="000000"/>
                </a:solidFill>
              </a:rPr>
              <a:t>:</a:t>
            </a:r>
          </a:p>
          <a:p>
            <a:pPr lvl="0" algn="just">
              <a:lnSpc>
                <a:spcPct val="200000"/>
              </a:lnSpc>
              <a:spcBef>
                <a:spcPts val="500"/>
              </a:spcBef>
            </a:pPr>
            <a:endParaRPr lang="es-EC" sz="1800" dirty="0">
              <a:solidFill>
                <a:srgbClr val="000000"/>
              </a:solidFill>
            </a:endParaRPr>
          </a:p>
          <a:p>
            <a:pPr lvl="0" algn="just">
              <a:lnSpc>
                <a:spcPct val="20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>
                <a:solidFill>
                  <a:srgbClr val="000000"/>
                </a:solidFill>
              </a:rPr>
              <a:t>PROCESO </a:t>
            </a:r>
            <a:r>
              <a:rPr lang="es-EC" sz="1800" dirty="0" smtClean="0">
                <a:solidFill>
                  <a:srgbClr val="000000"/>
                </a:solidFill>
              </a:rPr>
              <a:t>GOBERNANTE</a:t>
            </a:r>
            <a:endParaRPr lang="es-EC" sz="1800" dirty="0">
              <a:solidFill>
                <a:srgbClr val="000000"/>
              </a:solidFill>
            </a:endParaRPr>
          </a:p>
          <a:p>
            <a:pPr lvl="0" algn="just">
              <a:lnSpc>
                <a:spcPct val="20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>
                <a:solidFill>
                  <a:srgbClr val="000000"/>
                </a:solidFill>
              </a:rPr>
              <a:t>PROCESOS AGREGADORES DE </a:t>
            </a:r>
            <a:r>
              <a:rPr lang="es-EC" sz="1800" dirty="0" smtClean="0">
                <a:solidFill>
                  <a:srgbClr val="000000"/>
                </a:solidFill>
              </a:rPr>
              <a:t>VALOR</a:t>
            </a:r>
            <a:endParaRPr lang="es-EC" sz="1800" dirty="0">
              <a:solidFill>
                <a:srgbClr val="000000"/>
              </a:solidFill>
            </a:endParaRPr>
          </a:p>
          <a:p>
            <a:pPr lvl="0" algn="just">
              <a:lnSpc>
                <a:spcPct val="20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>
                <a:solidFill>
                  <a:srgbClr val="000000"/>
                </a:solidFill>
              </a:rPr>
              <a:t>PROCESOS HABILITANTES DE </a:t>
            </a:r>
            <a:r>
              <a:rPr lang="es-EC" sz="1800" dirty="0" smtClean="0">
                <a:solidFill>
                  <a:srgbClr val="000000"/>
                </a:solidFill>
              </a:rPr>
              <a:t>ASESORIA</a:t>
            </a:r>
            <a:endParaRPr lang="es-EC" sz="1800" dirty="0">
              <a:solidFill>
                <a:srgbClr val="000000"/>
              </a:solidFill>
            </a:endParaRPr>
          </a:p>
          <a:p>
            <a:pPr lvl="0" algn="just">
              <a:lnSpc>
                <a:spcPct val="20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dirty="0">
                <a:solidFill>
                  <a:srgbClr val="000000"/>
                </a:solidFill>
              </a:rPr>
              <a:t>PROCESOS HABILITANTES DE </a:t>
            </a:r>
            <a:r>
              <a:rPr lang="es-EC" sz="1800" dirty="0" smtClean="0">
                <a:solidFill>
                  <a:srgbClr val="000000"/>
                </a:solidFill>
              </a:rPr>
              <a:t>APOYO</a:t>
            </a:r>
            <a:endParaRPr lang="es-EC" sz="1800" dirty="0">
              <a:solidFill>
                <a:srgbClr val="000000"/>
              </a:solidFill>
            </a:endParaRPr>
          </a:p>
          <a:p>
            <a:pPr lvl="0" algn="just">
              <a:lnSpc>
                <a:spcPct val="90000"/>
              </a:lnSpc>
              <a:spcBef>
                <a:spcPts val="500"/>
              </a:spcBef>
            </a:pPr>
            <a:endParaRPr lang="es-EC" sz="1800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</a:pPr>
            <a:endParaRPr lang="es-EC" sz="1800" dirty="0"/>
          </a:p>
        </p:txBody>
      </p:sp>
      <p:sp>
        <p:nvSpPr>
          <p:cNvPr id="5" name="4 Rectángulo"/>
          <p:cNvSpPr/>
          <p:nvPr/>
        </p:nvSpPr>
        <p:spPr>
          <a:xfrm>
            <a:off x="827584" y="135040"/>
            <a:ext cx="8136904" cy="341632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ct val="90000"/>
              </a:lnSpc>
              <a:spcBef>
                <a:spcPts val="500"/>
              </a:spcBef>
            </a:pPr>
            <a:r>
              <a:rPr lang="es-EC" u="none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NUEVO MODELO DE GESTION </a:t>
            </a:r>
            <a:endParaRPr lang="es-EC" u="none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95536" y="764704"/>
            <a:ext cx="8208912" cy="3319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80000"/>
              </a:lnSpc>
              <a:spcBef>
                <a:spcPts val="500"/>
              </a:spcBef>
            </a:pPr>
            <a:r>
              <a:rPr lang="es-EC" b="0" u="none" dirty="0" smtClean="0">
                <a:solidFill>
                  <a:srgbClr val="000000"/>
                </a:solidFill>
              </a:rPr>
              <a:t> </a:t>
            </a: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r>
              <a:rPr lang="es-EC" b="0" u="none" dirty="0" smtClean="0">
                <a:solidFill>
                  <a:srgbClr val="000000"/>
                </a:solidFill>
              </a:rPr>
              <a:t>El servicio de Audiología emprendió como un proyecto de la Vice-Presidencia de la República, para la detección temprana de discapacidad audiológica escolar.</a:t>
            </a: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endParaRPr lang="es-EC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endParaRPr lang="es-EC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endParaRPr lang="es-EC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endParaRPr lang="es-EC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endParaRPr lang="es-EC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endParaRPr lang="es-EC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endParaRPr lang="es-EC" dirty="0" smtClean="0">
              <a:solidFill>
                <a:srgbClr val="000000"/>
              </a:solidFill>
            </a:endParaRPr>
          </a:p>
          <a:p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27584" y="188640"/>
            <a:ext cx="770485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s-EC" sz="2000" u="none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SERVICIO DE AUDIOLOGIA</a:t>
            </a:r>
            <a:endParaRPr lang="es-EC" sz="200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0" name="5 Gráfico"/>
          <p:cNvGraphicFramePr/>
          <p:nvPr/>
        </p:nvGraphicFramePr>
        <p:xfrm>
          <a:off x="1043608" y="1772816"/>
          <a:ext cx="7488832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1124744"/>
            <a:ext cx="763284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500"/>
              </a:spcBef>
            </a:pPr>
            <a:r>
              <a:rPr lang="es-EC" b="0" u="none" dirty="0" smtClean="0">
                <a:solidFill>
                  <a:srgbClr val="000000"/>
                </a:solidFill>
              </a:rPr>
              <a:t>A partir del 1 de septiembre 2012 se cuenta con un Talento Humano para valorización y rehabilitación  auditiva y oral a niños que fueron beneficiados con el audiómetro. En los actuales momento por disposición Ministerial, se brinda este servicio a los usuarios que lo requieran.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27584" y="159023"/>
            <a:ext cx="7776864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/>
              <a:t>Terapia de Lenguaje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7" name="13 Gráfico"/>
          <p:cNvGraphicFramePr/>
          <p:nvPr/>
        </p:nvGraphicFramePr>
        <p:xfrm>
          <a:off x="1475656" y="2060848"/>
          <a:ext cx="6768752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2 Gráfico"/>
          <p:cNvGraphicFramePr/>
          <p:nvPr/>
        </p:nvGraphicFramePr>
        <p:xfrm>
          <a:off x="1403648" y="908720"/>
          <a:ext cx="73448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971600" y="159023"/>
            <a:ext cx="7776864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/>
              <a:t>ATENCIONES EN ODONTOLOGIA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1259632" y="1412776"/>
            <a:ext cx="7056784" cy="5301208"/>
            <a:chOff x="1835696" y="1772816"/>
            <a:chExt cx="5184576" cy="4176464"/>
          </a:xfrm>
        </p:grpSpPr>
        <p:pic>
          <p:nvPicPr>
            <p:cNvPr id="4" name="Picture 3" descr="F:\FOTOS DE RAMPAS\RAMPA DE CONSULTA EXTERNA DERRIBADOS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772816"/>
              <a:ext cx="2592288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proveeduria1\Desktop\FOTOS DE COMIENSO DE LAS RAMPAS\IMG-20130530-0048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772816"/>
              <a:ext cx="2592288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proveeduria1\Desktop\ULTIMAS FOTOS DE RAMPAS\IMG-20130709-0060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861048"/>
              <a:ext cx="2592288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proveeduria1\Desktop\ULTIMAS FOTOS DE RAMPAS\IMG-20130709-0061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861048"/>
              <a:ext cx="2592287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9 CuadroTexto"/>
          <p:cNvSpPr txBox="1"/>
          <p:nvPr/>
        </p:nvSpPr>
        <p:spPr>
          <a:xfrm>
            <a:off x="827584" y="188640"/>
            <a:ext cx="7488832" cy="655051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500"/>
              </a:spcBef>
            </a:pPr>
            <a:r>
              <a:rPr lang="es-ES" b="0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INFRAESTRUCTURA</a:t>
            </a:r>
          </a:p>
          <a:p>
            <a:pPr lvl="0" algn="ctr">
              <a:lnSpc>
                <a:spcPct val="90000"/>
              </a:lnSpc>
              <a:spcBef>
                <a:spcPts val="500"/>
              </a:spcBef>
            </a:pPr>
            <a:r>
              <a:rPr lang="es-EC" b="0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RAMPAS DE ACCESO AL HOSPITAL GENERAL DE CHONE</a:t>
            </a:r>
            <a:endParaRPr lang="es-EC" b="0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827584" y="1844824"/>
            <a:ext cx="7560840" cy="3240360"/>
            <a:chOff x="1619672" y="2276872"/>
            <a:chExt cx="4727435" cy="1800200"/>
          </a:xfrm>
        </p:grpSpPr>
        <p:pic>
          <p:nvPicPr>
            <p:cNvPr id="5" name="4 Imagen" descr="G:\DCIM\110NIKON\DSCN1225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2276872"/>
              <a:ext cx="2376264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5 Imagen" descr="G:\DCIM\110NIKON\DSCN1364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2276872"/>
              <a:ext cx="2351171" cy="1768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7 CuadroTexto"/>
          <p:cNvSpPr txBox="1"/>
          <p:nvPr/>
        </p:nvSpPr>
        <p:spPr>
          <a:xfrm>
            <a:off x="827584" y="188640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Baños del Servicio de Cirugía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1475656" y="1124744"/>
            <a:ext cx="7200800" cy="4500757"/>
            <a:chOff x="899592" y="476672"/>
            <a:chExt cx="8064896" cy="4500757"/>
          </a:xfrm>
        </p:grpSpPr>
        <p:pic>
          <p:nvPicPr>
            <p:cNvPr id="1029" name="Picture 5" descr="C:\Users\INBRADAN\Desktop\Fotos Rendicion\DSCN19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2040" y="476672"/>
              <a:ext cx="4022428" cy="2262872"/>
            </a:xfrm>
            <a:prstGeom prst="rect">
              <a:avLst/>
            </a:prstGeom>
            <a:noFill/>
          </p:spPr>
        </p:pic>
        <p:pic>
          <p:nvPicPr>
            <p:cNvPr id="1030" name="Picture 6" descr="C:\Users\INBRADAN\Desktop\Fotos Rendicion\DSCN19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476672"/>
              <a:ext cx="4046518" cy="2276424"/>
            </a:xfrm>
            <a:prstGeom prst="rect">
              <a:avLst/>
            </a:prstGeom>
            <a:noFill/>
          </p:spPr>
        </p:pic>
        <p:pic>
          <p:nvPicPr>
            <p:cNvPr id="1031" name="Picture 7" descr="C:\Users\INBRADAN\Desktop\Fotos Rendicion\DSCN192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2708920"/>
              <a:ext cx="4032448" cy="2268509"/>
            </a:xfrm>
            <a:prstGeom prst="rect">
              <a:avLst/>
            </a:prstGeom>
            <a:noFill/>
          </p:spPr>
        </p:pic>
        <p:pic>
          <p:nvPicPr>
            <p:cNvPr id="1032" name="Picture 8" descr="C:\Users\INBRADAN\Desktop\Fotos Rendicion\DSCN192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040" y="2708920"/>
              <a:ext cx="4032448" cy="2268509"/>
            </a:xfrm>
            <a:prstGeom prst="rect">
              <a:avLst/>
            </a:prstGeom>
            <a:noFill/>
          </p:spPr>
        </p:pic>
      </p:grpSp>
      <p:sp>
        <p:nvSpPr>
          <p:cNvPr id="7" name="6 CuadroTexto"/>
          <p:cNvSpPr txBox="1"/>
          <p:nvPr/>
        </p:nvSpPr>
        <p:spPr>
          <a:xfrm>
            <a:off x="827584" y="159023"/>
            <a:ext cx="7848872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Consulta Externa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27584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Cableado Estructurado(</a:t>
            </a:r>
            <a:r>
              <a:rPr lang="es-EC" sz="2400" u="none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TICs</a:t>
            </a:r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475656" y="908720"/>
            <a:ext cx="6984776" cy="4320481"/>
            <a:chOff x="1475656" y="908720"/>
            <a:chExt cx="6984776" cy="4320481"/>
          </a:xfrm>
        </p:grpSpPr>
        <p:pic>
          <p:nvPicPr>
            <p:cNvPr id="2050" name="Picture 2" descr="C:\Users\INBRADAN\Desktop\Fotos Rendicion\DSCN194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4048" y="3068960"/>
              <a:ext cx="3456384" cy="2146981"/>
            </a:xfrm>
            <a:prstGeom prst="rect">
              <a:avLst/>
            </a:prstGeom>
            <a:noFill/>
          </p:spPr>
        </p:pic>
        <p:pic>
          <p:nvPicPr>
            <p:cNvPr id="2051" name="Picture 3" descr="C:\Users\INBRADAN\Desktop\Fotos Rendicion\DSCN192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7432" y="936104"/>
              <a:ext cx="3443000" cy="2138668"/>
            </a:xfrm>
            <a:prstGeom prst="rect">
              <a:avLst/>
            </a:prstGeom>
            <a:noFill/>
          </p:spPr>
        </p:pic>
        <p:pic>
          <p:nvPicPr>
            <p:cNvPr id="2052" name="Picture 4" descr="C:\Users\INBRADAN\Desktop\Fotos Rendicion\DSCN192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908720"/>
              <a:ext cx="3438236" cy="2135709"/>
            </a:xfrm>
            <a:prstGeom prst="rect">
              <a:avLst/>
            </a:prstGeom>
            <a:noFill/>
          </p:spPr>
        </p:pic>
        <p:pic>
          <p:nvPicPr>
            <p:cNvPr id="16386" name="Picture 2" descr="J:\DCIM\112NIKON\DSCN198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6" y="3068961"/>
              <a:ext cx="3518372" cy="2160240"/>
            </a:xfrm>
            <a:prstGeom prst="rect">
              <a:avLst/>
            </a:prstGeom>
            <a:noFill/>
          </p:spPr>
        </p:pic>
      </p:grpSp>
      <p:sp>
        <p:nvSpPr>
          <p:cNvPr id="8" name="7 CuadroTexto"/>
          <p:cNvSpPr txBox="1"/>
          <p:nvPr/>
        </p:nvSpPr>
        <p:spPr>
          <a:xfrm>
            <a:off x="1547664" y="45811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Servidor de Datos</a:t>
            </a:r>
            <a:endParaRPr lang="es-EC" u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28184" y="9087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Armario de red</a:t>
            </a:r>
            <a:endParaRPr lang="es-EC" u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INBRADAN\Desktop\Fotos Rendicion\DSCN1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3560729" cy="234888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827584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Imagenologia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5361" name="Picture 1" descr="J:\DCIM\112NIKON\DSCN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3600400" cy="2376264"/>
          </a:xfrm>
          <a:prstGeom prst="rect">
            <a:avLst/>
          </a:prstGeom>
          <a:noFill/>
        </p:spPr>
      </p:pic>
      <p:pic>
        <p:nvPicPr>
          <p:cNvPr id="15362" name="Picture 2" descr="J:\DCIM\112NIKON\DSCN1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068960"/>
            <a:ext cx="7128792" cy="3073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1475656" y="836712"/>
            <a:ext cx="7344816" cy="4871402"/>
            <a:chOff x="467544" y="0"/>
            <a:chExt cx="8676456" cy="4871402"/>
          </a:xfrm>
        </p:grpSpPr>
        <p:pic>
          <p:nvPicPr>
            <p:cNvPr id="4098" name="Picture 2" descr="C:\Users\INBRADAN\Desktop\Fotos Rendicion\DSCN194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8024" y="1"/>
              <a:ext cx="4355976" cy="2450514"/>
            </a:xfrm>
            <a:prstGeom prst="rect">
              <a:avLst/>
            </a:prstGeom>
            <a:noFill/>
          </p:spPr>
        </p:pic>
        <p:pic>
          <p:nvPicPr>
            <p:cNvPr id="4099" name="Picture 3" descr="C:\Users\INBRADAN\Desktop\Fotos Rendicion\DSCN194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420888"/>
              <a:ext cx="4355976" cy="2450514"/>
            </a:xfrm>
            <a:prstGeom prst="rect">
              <a:avLst/>
            </a:prstGeom>
            <a:noFill/>
          </p:spPr>
        </p:pic>
        <p:pic>
          <p:nvPicPr>
            <p:cNvPr id="4100" name="Picture 4" descr="C:\Users\INBRADAN\Desktop\Fotos Rendicion\DSCN19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2420888"/>
              <a:ext cx="4355976" cy="2450514"/>
            </a:xfrm>
            <a:prstGeom prst="rect">
              <a:avLst/>
            </a:prstGeom>
            <a:noFill/>
          </p:spPr>
        </p:pic>
        <p:pic>
          <p:nvPicPr>
            <p:cNvPr id="4101" name="Picture 5" descr="C:\Users\INBRADAN\Desktop\Fotos Rendicion\DSCN194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0"/>
              <a:ext cx="4355976" cy="2450514"/>
            </a:xfrm>
            <a:prstGeom prst="rect">
              <a:avLst/>
            </a:prstGeom>
            <a:noFill/>
          </p:spPr>
        </p:pic>
      </p:grpSp>
      <p:sp>
        <p:nvSpPr>
          <p:cNvPr id="7" name="6 CuadroTexto"/>
          <p:cNvSpPr txBox="1"/>
          <p:nvPr/>
        </p:nvSpPr>
        <p:spPr>
          <a:xfrm>
            <a:off x="827584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Laboratorio Central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27584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Laboratorio Central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403648" y="793961"/>
            <a:ext cx="7200800" cy="4939296"/>
            <a:chOff x="1403648" y="793961"/>
            <a:chExt cx="7200800" cy="4939296"/>
          </a:xfrm>
        </p:grpSpPr>
        <p:pic>
          <p:nvPicPr>
            <p:cNvPr id="5122" name="Picture 2" descr="C:\Users\INBRADAN\Desktop\Fotos Rendicion\DSCN193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9559" y="793961"/>
              <a:ext cx="3614889" cy="2491023"/>
            </a:xfrm>
            <a:prstGeom prst="rect">
              <a:avLst/>
            </a:prstGeom>
            <a:noFill/>
          </p:spPr>
        </p:pic>
        <p:pic>
          <p:nvPicPr>
            <p:cNvPr id="5123" name="Picture 3" descr="C:\Users\INBRADAN\Desktop\Fotos Rendicion\DSCN193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9559" y="3242233"/>
              <a:ext cx="3614889" cy="2491023"/>
            </a:xfrm>
            <a:prstGeom prst="rect">
              <a:avLst/>
            </a:prstGeom>
            <a:noFill/>
          </p:spPr>
        </p:pic>
        <p:pic>
          <p:nvPicPr>
            <p:cNvPr id="5125" name="Picture 5" descr="C:\Users\INBRADAN\Desktop\Fotos Rendicion\DSCN194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793961"/>
              <a:ext cx="3614889" cy="2491023"/>
            </a:xfrm>
            <a:prstGeom prst="rect">
              <a:avLst/>
            </a:prstGeom>
            <a:noFill/>
          </p:spPr>
        </p:pic>
        <p:pic>
          <p:nvPicPr>
            <p:cNvPr id="13313" name="Picture 1" descr="J:\DCIM\112NIKON\DSCN198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03648" y="3284985"/>
              <a:ext cx="3615209" cy="24482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439839" y="1006522"/>
            <a:ext cx="6400800" cy="1752600"/>
          </a:xfrm>
        </p:spPr>
        <p:txBody>
          <a:bodyPr/>
          <a:lstStyle/>
          <a:p>
            <a:pPr lvl="0" algn="just">
              <a:lnSpc>
                <a:spcPct val="90000"/>
              </a:lnSpc>
              <a:spcBef>
                <a:spcPts val="500"/>
              </a:spcBef>
            </a:pPr>
            <a:r>
              <a:rPr lang="es-EC" sz="1800" dirty="0" smtClean="0">
                <a:solidFill>
                  <a:srgbClr val="000000"/>
                </a:solidFill>
              </a:rPr>
              <a:t>Horario Continuo de 12 horas en la consulta externa.(8h.00 – 20h.00 )</a:t>
            </a:r>
          </a:p>
          <a:p>
            <a:pPr lvl="0" algn="just">
              <a:lnSpc>
                <a:spcPct val="90000"/>
              </a:lnSpc>
              <a:spcBef>
                <a:spcPts val="500"/>
              </a:spcBef>
            </a:pPr>
            <a:endParaRPr lang="es-EC" sz="1800" dirty="0" smtClean="0">
              <a:solidFill>
                <a:srgbClr val="000000"/>
              </a:solidFill>
            </a:endParaRPr>
          </a:p>
          <a:p>
            <a:pPr marL="177800" lvl="0" indent="-177800" algn="just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b="1" dirty="0" smtClean="0">
                <a:solidFill>
                  <a:srgbClr val="000000"/>
                </a:solidFill>
              </a:rPr>
              <a:t>Pediatría .</a:t>
            </a:r>
          </a:p>
          <a:p>
            <a:pPr marL="177800" lvl="0" indent="-177800" algn="just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b="1" dirty="0" smtClean="0">
                <a:solidFill>
                  <a:srgbClr val="000000"/>
                </a:solidFill>
              </a:rPr>
              <a:t>Neonatología.</a:t>
            </a:r>
          </a:p>
          <a:p>
            <a:pPr marL="177800" lvl="0" indent="-177800" algn="just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b="1" dirty="0" smtClean="0">
                <a:solidFill>
                  <a:srgbClr val="000000"/>
                </a:solidFill>
              </a:rPr>
              <a:t>Ginecología</a:t>
            </a:r>
          </a:p>
          <a:p>
            <a:pPr marL="177800" lvl="0" indent="-177800" algn="just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b="1" dirty="0" smtClean="0">
                <a:solidFill>
                  <a:srgbClr val="000000"/>
                </a:solidFill>
              </a:rPr>
              <a:t>Cirugía: </a:t>
            </a:r>
            <a:r>
              <a:rPr lang="es-EC" sz="1800" dirty="0" smtClean="0">
                <a:solidFill>
                  <a:srgbClr val="000000"/>
                </a:solidFill>
              </a:rPr>
              <a:t>Traumatológicas, Reconstructivas, Generales.</a:t>
            </a:r>
          </a:p>
          <a:p>
            <a:pPr marL="177800" lvl="0" indent="-177800" algn="just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b="1" dirty="0" smtClean="0">
                <a:solidFill>
                  <a:srgbClr val="000000"/>
                </a:solidFill>
              </a:rPr>
              <a:t>Medicina Interna: </a:t>
            </a:r>
            <a:r>
              <a:rPr lang="es-EC" sz="1800" dirty="0" smtClean="0">
                <a:solidFill>
                  <a:srgbClr val="000000"/>
                </a:solidFill>
              </a:rPr>
              <a:t>Cardiología, Neurología, Nutrición, Neumología, Medicina ocupacional, Fisiatría , oftalmología(Julio 2013).</a:t>
            </a:r>
          </a:p>
          <a:p>
            <a:pPr marL="177800" lvl="0" indent="-177800" algn="just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b="1" dirty="0" smtClean="0">
                <a:solidFill>
                  <a:srgbClr val="000000"/>
                </a:solidFill>
              </a:rPr>
              <a:t>Farmacia 24 Horas 7 días a la semana (Julio 2012)</a:t>
            </a:r>
          </a:p>
          <a:p>
            <a:pPr marL="177800" lvl="0" indent="-177800" algn="just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b="1" dirty="0" smtClean="0">
                <a:solidFill>
                  <a:srgbClr val="000000"/>
                </a:solidFill>
              </a:rPr>
              <a:t>Admisión - 24 Horas </a:t>
            </a:r>
          </a:p>
          <a:p>
            <a:pPr marL="177800" lvl="0" indent="-177800" algn="just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800" b="1" dirty="0" smtClean="0">
                <a:solidFill>
                  <a:srgbClr val="000000"/>
                </a:solidFill>
              </a:rPr>
              <a:t>Los servicios de Radiología y Laboratorio se mantienen en su horario de 24 horas, los 7 días a la semana.  </a:t>
            </a:r>
            <a:endParaRPr lang="es-EC" sz="1800" b="1" dirty="0">
              <a:solidFill>
                <a:srgbClr val="000000"/>
              </a:solidFill>
            </a:endParaRPr>
          </a:p>
          <a:p>
            <a:pPr lvl="0" algn="just">
              <a:lnSpc>
                <a:spcPct val="90000"/>
              </a:lnSpc>
              <a:spcBef>
                <a:spcPts val="500"/>
              </a:spcBef>
            </a:pPr>
            <a:endParaRPr lang="es-EC" sz="1800" dirty="0">
              <a:solidFill>
                <a:srgbClr val="0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7584" y="179348"/>
            <a:ext cx="7488832" cy="369332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s-EC" u="none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COBERTURA MEDICA</a:t>
            </a:r>
            <a:endParaRPr lang="es-EC" u="none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2627784" y="1340768"/>
            <a:ext cx="4248598" cy="4896543"/>
            <a:chOff x="2771800" y="980728"/>
            <a:chExt cx="4248598" cy="5400600"/>
          </a:xfrm>
        </p:grpSpPr>
        <p:pic>
          <p:nvPicPr>
            <p:cNvPr id="1026" name="Picture 2" descr="C:\Users\INBRADAN\Desktop\Fotos Rendicion\DSCN193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5" y="4077072"/>
              <a:ext cx="2304257" cy="2304256"/>
            </a:xfrm>
            <a:prstGeom prst="rect">
              <a:avLst/>
            </a:prstGeom>
            <a:noFill/>
          </p:spPr>
        </p:pic>
        <p:pic>
          <p:nvPicPr>
            <p:cNvPr id="1027" name="Picture 3" descr="C:\Users\INBRADAN\Desktop\Fotos Rendicion\DSCN193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4077072"/>
              <a:ext cx="2285241" cy="2304256"/>
            </a:xfrm>
            <a:prstGeom prst="rect">
              <a:avLst/>
            </a:prstGeom>
            <a:noFill/>
          </p:spPr>
        </p:pic>
        <p:pic>
          <p:nvPicPr>
            <p:cNvPr id="1028" name="Picture 4" descr="C:\Users\INBRADAN\Desktop\Fotos Rendicion\DSCN193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1" y="980728"/>
              <a:ext cx="2160240" cy="3096344"/>
            </a:xfrm>
            <a:prstGeom prst="rect">
              <a:avLst/>
            </a:prstGeom>
            <a:noFill/>
          </p:spPr>
        </p:pic>
        <p:pic>
          <p:nvPicPr>
            <p:cNvPr id="1029" name="Picture 5" descr="C:\Users\INBRADAN\Desktop\Fotos Rendicion\DSCN193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7131" y="988662"/>
              <a:ext cx="2123267" cy="3089469"/>
            </a:xfrm>
            <a:prstGeom prst="rect">
              <a:avLst/>
            </a:prstGeom>
            <a:noFill/>
          </p:spPr>
        </p:pic>
      </p:grpSp>
      <p:sp>
        <p:nvSpPr>
          <p:cNvPr id="9" name="8 CuadroTexto"/>
          <p:cNvSpPr txBox="1"/>
          <p:nvPr/>
        </p:nvSpPr>
        <p:spPr>
          <a:xfrm>
            <a:off x="827584" y="188640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UCI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Centro Quirúrgico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2123728" y="692696"/>
            <a:ext cx="4598492" cy="5755296"/>
            <a:chOff x="2123728" y="692696"/>
            <a:chExt cx="4598492" cy="5755296"/>
          </a:xfrm>
        </p:grpSpPr>
        <p:pic>
          <p:nvPicPr>
            <p:cNvPr id="2050" name="Picture 2" descr="C:\Users\INBRADAN\Desktop\Fotos Rendicion\DSCN193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22737" y="692696"/>
              <a:ext cx="1777255" cy="3159207"/>
            </a:xfrm>
            <a:prstGeom prst="rect">
              <a:avLst/>
            </a:prstGeom>
            <a:noFill/>
          </p:spPr>
        </p:pic>
        <p:pic>
          <p:nvPicPr>
            <p:cNvPr id="2051" name="Picture 3" descr="C:\Users\INBRADAN\Desktop\Fotos Rendicion\DSCN192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929" y="692696"/>
              <a:ext cx="1777255" cy="3159207"/>
            </a:xfrm>
            <a:prstGeom prst="rect">
              <a:avLst/>
            </a:prstGeom>
            <a:noFill/>
          </p:spPr>
        </p:pic>
        <p:pic>
          <p:nvPicPr>
            <p:cNvPr id="2052" name="Picture 4" descr="C:\Users\INBRADAN\Desktop\Fotos Rendicion\DSCN197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728" y="3861048"/>
              <a:ext cx="4598492" cy="2586944"/>
            </a:xfrm>
            <a:prstGeom prst="rect">
              <a:avLst/>
            </a:prstGeom>
            <a:noFill/>
          </p:spPr>
        </p:pic>
      </p:grpSp>
      <p:sp>
        <p:nvSpPr>
          <p:cNvPr id="7" name="6 CuadroTexto"/>
          <p:cNvSpPr txBox="1"/>
          <p:nvPr/>
        </p:nvSpPr>
        <p:spPr>
          <a:xfrm>
            <a:off x="4499992" y="39237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Arco en C</a:t>
            </a:r>
            <a:endParaRPr lang="es-EC" u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72000" y="6926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u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Laparoscopio</a:t>
            </a:r>
            <a:endParaRPr lang="es-EC" u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827584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Alimentación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171686" y="764704"/>
            <a:ext cx="7504770" cy="5904656"/>
            <a:chOff x="1171686" y="764704"/>
            <a:chExt cx="7504770" cy="5904656"/>
          </a:xfrm>
        </p:grpSpPr>
        <p:pic>
          <p:nvPicPr>
            <p:cNvPr id="7" name="6 Imagen" descr="G:\DCIM\110NIKON\DSCN1070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1686" y="764704"/>
              <a:ext cx="3779597" cy="28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G:\00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3537012"/>
              <a:ext cx="4176464" cy="3132348"/>
            </a:xfrm>
            <a:prstGeom prst="rect">
              <a:avLst/>
            </a:prstGeom>
            <a:noFill/>
          </p:spPr>
        </p:pic>
        <p:pic>
          <p:nvPicPr>
            <p:cNvPr id="1027" name="Picture 3" descr="G:\00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764704"/>
              <a:ext cx="3744416" cy="280831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27904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2195736" y="764704"/>
            <a:ext cx="4968552" cy="5256584"/>
            <a:chOff x="2195736" y="1196752"/>
            <a:chExt cx="3577455" cy="6336704"/>
          </a:xfrm>
        </p:grpSpPr>
        <p:pic>
          <p:nvPicPr>
            <p:cNvPr id="5122" name="Picture 2" descr="C:\Users\INBRADAN\Desktop\Fotos Rendicion\DSCN196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1196752"/>
              <a:ext cx="1777255" cy="3159207"/>
            </a:xfrm>
            <a:prstGeom prst="rect">
              <a:avLst/>
            </a:prstGeom>
            <a:noFill/>
          </p:spPr>
        </p:pic>
        <p:pic>
          <p:nvPicPr>
            <p:cNvPr id="5123" name="Picture 3" descr="C:\Users\INBRADAN\Desktop\Fotos Rendicion\DSCN195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4374249"/>
              <a:ext cx="1777255" cy="3159207"/>
            </a:xfrm>
            <a:prstGeom prst="rect">
              <a:avLst/>
            </a:prstGeom>
            <a:noFill/>
          </p:spPr>
        </p:pic>
        <p:pic>
          <p:nvPicPr>
            <p:cNvPr id="5124" name="Picture 4" descr="C:\Users\INBRADAN\Desktop\Fotos Rendicion\DSCN196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4365104"/>
              <a:ext cx="1777255" cy="3159207"/>
            </a:xfrm>
            <a:prstGeom prst="rect">
              <a:avLst/>
            </a:prstGeom>
            <a:noFill/>
          </p:spPr>
        </p:pic>
        <p:pic>
          <p:nvPicPr>
            <p:cNvPr id="5125" name="Picture 5" descr="C:\Users\INBRADAN\Desktop\Fotos Rendicion\DSCN196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5936" y="1196752"/>
              <a:ext cx="1777255" cy="3159207"/>
            </a:xfrm>
            <a:prstGeom prst="rect">
              <a:avLst/>
            </a:prstGeom>
            <a:noFill/>
          </p:spPr>
        </p:pic>
      </p:grpSp>
      <p:sp>
        <p:nvSpPr>
          <p:cNvPr id="8" name="7 CuadroTexto"/>
          <p:cNvSpPr txBox="1"/>
          <p:nvPr/>
        </p:nvSpPr>
        <p:spPr>
          <a:xfrm>
            <a:off x="827584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Alimentación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547664" y="908720"/>
            <a:ext cx="6984776" cy="4896544"/>
            <a:chOff x="1043608" y="620688"/>
            <a:chExt cx="6984776" cy="4896544"/>
          </a:xfrm>
        </p:grpSpPr>
        <p:pic>
          <p:nvPicPr>
            <p:cNvPr id="2" name="1 Imagen" descr="G:\DCIM\101MSDCF\DSC02250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620688"/>
              <a:ext cx="360040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2 Imagen" descr="G:\DCIM\101MSDCF\DSC02251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7266" y="620688"/>
              <a:ext cx="3431118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3 Imagen" descr="G:\DCIM\101MSDCF\DSC02252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3068960"/>
              <a:ext cx="3553658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4 Imagen" descr="G:\DCIM\101MSDCF\DSC02254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97266" y="3068960"/>
              <a:ext cx="3431118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10 CuadroTexto"/>
          <p:cNvSpPr txBox="1"/>
          <p:nvPr/>
        </p:nvSpPr>
        <p:spPr>
          <a:xfrm>
            <a:off x="827584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Emergencia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27584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Emergencia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475656" y="652246"/>
            <a:ext cx="7344816" cy="5081010"/>
            <a:chOff x="1115616" y="404664"/>
            <a:chExt cx="7344816" cy="5081010"/>
          </a:xfrm>
        </p:grpSpPr>
        <p:grpSp>
          <p:nvGrpSpPr>
            <p:cNvPr id="4" name="3 Grupo"/>
            <p:cNvGrpSpPr/>
            <p:nvPr/>
          </p:nvGrpSpPr>
          <p:grpSpPr>
            <a:xfrm>
              <a:off x="1115616" y="2924944"/>
              <a:ext cx="7344816" cy="2560730"/>
              <a:chOff x="395536" y="1516342"/>
              <a:chExt cx="4666824" cy="1777534"/>
            </a:xfrm>
          </p:grpSpPr>
          <p:pic>
            <p:nvPicPr>
              <p:cNvPr id="2" name="1 Imagen" descr="F:\BlackBerry\pictures\camilla cardiologia.jpg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1516342"/>
                <a:ext cx="2362568" cy="17686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" name="2 Imagen" descr="F:\BlackBerry\pictures\IMG00708-20121017-1012.jp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525234"/>
                <a:ext cx="2360028" cy="17686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75" name="Picture 3" descr="C:\Users\INBRADAN\Desktop\Fotos Rendicion\DSCN196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404664"/>
              <a:ext cx="3744416" cy="25440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475656" y="1484784"/>
            <a:ext cx="7272808" cy="3793060"/>
            <a:chOff x="683568" y="1412776"/>
            <a:chExt cx="8460432" cy="4873180"/>
          </a:xfrm>
        </p:grpSpPr>
        <p:pic>
          <p:nvPicPr>
            <p:cNvPr id="4098" name="Picture 2" descr="C:\Users\INBRADAN\Desktop\Fotos Rendicion\DSCN195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412776"/>
              <a:ext cx="4310459" cy="2424908"/>
            </a:xfrm>
            <a:prstGeom prst="rect">
              <a:avLst/>
            </a:prstGeom>
            <a:noFill/>
          </p:spPr>
        </p:pic>
        <p:pic>
          <p:nvPicPr>
            <p:cNvPr id="4099" name="Picture 3" descr="C:\Users\INBRADAN\Desktop\Fotos Rendicion\DSCN195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3541" y="1412776"/>
              <a:ext cx="4310459" cy="2424908"/>
            </a:xfrm>
            <a:prstGeom prst="rect">
              <a:avLst/>
            </a:prstGeom>
            <a:noFill/>
          </p:spPr>
        </p:pic>
        <p:pic>
          <p:nvPicPr>
            <p:cNvPr id="4100" name="Picture 4" descr="C:\Users\INBRADAN\Desktop\Fotos Rendicion\DSCN19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3541" y="3861048"/>
              <a:ext cx="4310459" cy="2424908"/>
            </a:xfrm>
            <a:prstGeom prst="rect">
              <a:avLst/>
            </a:prstGeom>
            <a:noFill/>
          </p:spPr>
        </p:pic>
        <p:pic>
          <p:nvPicPr>
            <p:cNvPr id="4101" name="Picture 5" descr="C:\Users\INBRADAN\Desktop\Fotos Rendicion\DSCN195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3861048"/>
              <a:ext cx="4310459" cy="2424908"/>
            </a:xfrm>
            <a:prstGeom prst="rect">
              <a:avLst/>
            </a:prstGeom>
            <a:noFill/>
          </p:spPr>
        </p:pic>
      </p:grpSp>
      <p:sp>
        <p:nvSpPr>
          <p:cNvPr id="9" name="8 CuadroTexto"/>
          <p:cNvSpPr txBox="1"/>
          <p:nvPr/>
        </p:nvSpPr>
        <p:spPr>
          <a:xfrm>
            <a:off x="827584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Banco de UPS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1475656" y="836712"/>
            <a:ext cx="7200800" cy="4968552"/>
            <a:chOff x="1043608" y="548680"/>
            <a:chExt cx="7200800" cy="4968552"/>
          </a:xfrm>
        </p:grpSpPr>
        <p:pic>
          <p:nvPicPr>
            <p:cNvPr id="15361" name="Picture 1" descr="C:\Users\INBRADAN\Desktop\Fotos Rendicion\DSCN197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9" y="548680"/>
              <a:ext cx="1782399" cy="2952328"/>
            </a:xfrm>
            <a:prstGeom prst="rect">
              <a:avLst/>
            </a:prstGeom>
            <a:noFill/>
          </p:spPr>
        </p:pic>
        <p:pic>
          <p:nvPicPr>
            <p:cNvPr id="15362" name="Picture 2" descr="C:\Users\INBRADAN\Desktop\Fotos Rendicion\DSCN197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4208" y="548680"/>
              <a:ext cx="1782399" cy="2952328"/>
            </a:xfrm>
            <a:prstGeom prst="rect">
              <a:avLst/>
            </a:prstGeom>
            <a:noFill/>
          </p:spPr>
        </p:pic>
        <p:pic>
          <p:nvPicPr>
            <p:cNvPr id="15363" name="Picture 3" descr="C:\Users\INBRADAN\Desktop\Fotos Rendicion\DSCN197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548680"/>
              <a:ext cx="1782399" cy="2952328"/>
            </a:xfrm>
            <a:prstGeom prst="rect">
              <a:avLst/>
            </a:prstGeom>
            <a:noFill/>
          </p:spPr>
        </p:pic>
        <p:pic>
          <p:nvPicPr>
            <p:cNvPr id="15364" name="Picture 4" descr="C:\Users\INBRADAN\Desktop\Fotos Rendicion\DSCN197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548680"/>
              <a:ext cx="1782399" cy="2952328"/>
            </a:xfrm>
            <a:prstGeom prst="rect">
              <a:avLst/>
            </a:prstGeom>
            <a:noFill/>
          </p:spPr>
        </p:pic>
        <p:pic>
          <p:nvPicPr>
            <p:cNvPr id="15365" name="Picture 5" descr="C:\Users\INBRADAN\Desktop\Fotos Rendicion\DSCN197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3608" y="3501008"/>
              <a:ext cx="3583994" cy="2016224"/>
            </a:xfrm>
            <a:prstGeom prst="rect">
              <a:avLst/>
            </a:prstGeom>
            <a:noFill/>
          </p:spPr>
        </p:pic>
        <p:pic>
          <p:nvPicPr>
            <p:cNvPr id="15367" name="Picture 7" descr="C:\Users\INBRADAN\Desktop\Fotos Rendicion\DSCN197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60414" y="3501008"/>
              <a:ext cx="3583994" cy="2016224"/>
            </a:xfrm>
            <a:prstGeom prst="rect">
              <a:avLst/>
            </a:prstGeom>
            <a:noFill/>
          </p:spPr>
        </p:pic>
      </p:grpSp>
      <p:sp>
        <p:nvSpPr>
          <p:cNvPr id="10" name="9 CuadroTexto"/>
          <p:cNvSpPr txBox="1"/>
          <p:nvPr/>
        </p:nvSpPr>
        <p:spPr>
          <a:xfrm>
            <a:off x="827584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Rehabilitación Física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1403648" y="1844824"/>
            <a:ext cx="7272808" cy="2304256"/>
            <a:chOff x="486027" y="1844824"/>
            <a:chExt cx="8190429" cy="2304256"/>
          </a:xfrm>
        </p:grpSpPr>
        <p:pic>
          <p:nvPicPr>
            <p:cNvPr id="4" name="Picture 6" descr="C:\Users\INBRADAN\Desktop\Fotos Rendicion\DSCN197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27" y="1844824"/>
              <a:ext cx="4095993" cy="2304256"/>
            </a:xfrm>
            <a:prstGeom prst="rect">
              <a:avLst/>
            </a:prstGeom>
            <a:noFill/>
          </p:spPr>
        </p:pic>
        <p:pic>
          <p:nvPicPr>
            <p:cNvPr id="67586" name="Picture 2" descr="C:\Users\INBRADAN\Desktop\Fotos Rendicion\DSCN196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2020" y="1844824"/>
              <a:ext cx="4094436" cy="2303381"/>
            </a:xfrm>
            <a:prstGeom prst="rect">
              <a:avLst/>
            </a:prstGeom>
            <a:noFill/>
          </p:spPr>
        </p:pic>
      </p:grpSp>
      <p:sp>
        <p:nvSpPr>
          <p:cNvPr id="7" name="6 CuadroTexto"/>
          <p:cNvSpPr txBox="1"/>
          <p:nvPr/>
        </p:nvSpPr>
        <p:spPr>
          <a:xfrm>
            <a:off x="827584" y="15902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400" u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Rehabilitación Física</a:t>
            </a:r>
            <a:endParaRPr lang="es-EC" sz="2400" u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331640" y="836712"/>
            <a:ext cx="7344816" cy="1752600"/>
          </a:xfrm>
        </p:spPr>
        <p:txBody>
          <a:bodyPr/>
          <a:lstStyle/>
          <a:p>
            <a:pPr lvl="0" algn="just">
              <a:lnSpc>
                <a:spcPct val="80000"/>
              </a:lnSpc>
              <a:spcBef>
                <a:spcPts val="400"/>
              </a:spcBef>
            </a:pPr>
            <a:endParaRPr lang="es-EC" sz="1600" dirty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  <a:spcBef>
                <a:spcPts val="400"/>
              </a:spcBef>
            </a:pPr>
            <a:r>
              <a:rPr lang="es-EC" sz="1600" dirty="0" smtClean="0">
                <a:solidFill>
                  <a:srgbClr val="000000"/>
                </a:solidFill>
              </a:rPr>
              <a:t>La consulta externa cuenta con una </a:t>
            </a:r>
            <a:r>
              <a:rPr lang="es-EC" sz="1600" dirty="0">
                <a:solidFill>
                  <a:srgbClr val="000000"/>
                </a:solidFill>
              </a:rPr>
              <a:t>cartera </a:t>
            </a:r>
            <a:r>
              <a:rPr lang="es-EC" sz="1600" dirty="0" smtClean="0">
                <a:solidFill>
                  <a:srgbClr val="000000"/>
                </a:solidFill>
              </a:rPr>
              <a:t>de servicios </a:t>
            </a:r>
            <a:r>
              <a:rPr lang="es-EC" sz="1600" dirty="0">
                <a:solidFill>
                  <a:srgbClr val="000000"/>
                </a:solidFill>
              </a:rPr>
              <a:t>que </a:t>
            </a:r>
            <a:r>
              <a:rPr lang="es-EC" sz="1600" dirty="0" smtClean="0">
                <a:solidFill>
                  <a:srgbClr val="000000"/>
                </a:solidFill>
              </a:rPr>
              <a:t>atiende  </a:t>
            </a:r>
            <a:r>
              <a:rPr lang="es-EC" sz="1600" dirty="0">
                <a:solidFill>
                  <a:srgbClr val="000000"/>
                </a:solidFill>
              </a:rPr>
              <a:t>de lunes a viernes con calidad y calidez a los usuarios referidos por los diferentes Centros  de </a:t>
            </a:r>
            <a:r>
              <a:rPr lang="es-EC" sz="1600" dirty="0" smtClean="0">
                <a:solidFill>
                  <a:srgbClr val="000000"/>
                </a:solidFill>
              </a:rPr>
              <a:t>salud.</a:t>
            </a:r>
          </a:p>
          <a:p>
            <a:pPr lvl="0" algn="just">
              <a:lnSpc>
                <a:spcPct val="80000"/>
              </a:lnSpc>
              <a:spcBef>
                <a:spcPts val="400"/>
              </a:spcBef>
            </a:pPr>
            <a:r>
              <a:rPr lang="es-EC" sz="1600" dirty="0" smtClean="0">
                <a:solidFill>
                  <a:srgbClr val="000000"/>
                </a:solidFill>
              </a:rPr>
              <a:t> Contamos </a:t>
            </a:r>
            <a:r>
              <a:rPr lang="es-EC" sz="1600" dirty="0">
                <a:solidFill>
                  <a:srgbClr val="000000"/>
                </a:solidFill>
              </a:rPr>
              <a:t>con </a:t>
            </a:r>
            <a:r>
              <a:rPr lang="es-EC" sz="1600" dirty="0" smtClean="0">
                <a:solidFill>
                  <a:srgbClr val="000000"/>
                </a:solidFill>
              </a:rPr>
              <a:t>el talento humano para las siguientes especialidades:</a:t>
            </a:r>
            <a:endParaRPr lang="es-EC" sz="1600" dirty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  <a:spcBef>
                <a:spcPts val="400"/>
              </a:spcBef>
            </a:pPr>
            <a:r>
              <a:rPr lang="es-EC" sz="1600" dirty="0">
                <a:solidFill>
                  <a:srgbClr val="000000"/>
                </a:solidFill>
              </a:rPr>
              <a:t> </a:t>
            </a: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>
                <a:solidFill>
                  <a:srgbClr val="000000"/>
                </a:solidFill>
              </a:rPr>
              <a:t>Cirugía General  (4)</a:t>
            </a: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>
                <a:solidFill>
                  <a:srgbClr val="000000"/>
                </a:solidFill>
              </a:rPr>
              <a:t>Traumatólogo (1)</a:t>
            </a: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>
                <a:solidFill>
                  <a:srgbClr val="000000"/>
                </a:solidFill>
              </a:rPr>
              <a:t>Cirugía Reconstructiva (1)</a:t>
            </a: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>
                <a:solidFill>
                  <a:srgbClr val="000000"/>
                </a:solidFill>
              </a:rPr>
              <a:t>Médicos Pediatras  </a:t>
            </a:r>
            <a:r>
              <a:rPr lang="es-EC" sz="1600" b="1" dirty="0" smtClean="0">
                <a:solidFill>
                  <a:srgbClr val="000000"/>
                </a:solidFill>
              </a:rPr>
              <a:t>(4)</a:t>
            </a:r>
            <a:endParaRPr lang="es-EC" sz="1600" b="1" dirty="0">
              <a:solidFill>
                <a:srgbClr val="000000"/>
              </a:solidFill>
            </a:endParaRP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 smtClean="0">
                <a:solidFill>
                  <a:srgbClr val="000000"/>
                </a:solidFill>
              </a:rPr>
              <a:t>Médico  </a:t>
            </a:r>
            <a:r>
              <a:rPr lang="es-EC" sz="1600" b="1" dirty="0" smtClean="0">
                <a:solidFill>
                  <a:srgbClr val="000000"/>
                </a:solidFill>
              </a:rPr>
              <a:t>Neonatòlogo </a:t>
            </a:r>
            <a:r>
              <a:rPr lang="es-EC" sz="1600" b="1" dirty="0" smtClean="0">
                <a:solidFill>
                  <a:srgbClr val="000000"/>
                </a:solidFill>
              </a:rPr>
              <a:t>(2) </a:t>
            </a:r>
            <a:endParaRPr lang="es-EC" sz="1600" b="1" dirty="0">
              <a:solidFill>
                <a:srgbClr val="000000"/>
              </a:solidFill>
            </a:endParaRP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>
                <a:solidFill>
                  <a:srgbClr val="000000"/>
                </a:solidFill>
              </a:rPr>
              <a:t>Ginecólogos  (5)</a:t>
            </a: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>
                <a:solidFill>
                  <a:srgbClr val="000000"/>
                </a:solidFill>
              </a:rPr>
              <a:t>Cardiólogo (1)</a:t>
            </a: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>
                <a:solidFill>
                  <a:srgbClr val="000000"/>
                </a:solidFill>
              </a:rPr>
              <a:t>Neumólogo (1)</a:t>
            </a: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>
                <a:solidFill>
                  <a:srgbClr val="000000"/>
                </a:solidFill>
              </a:rPr>
              <a:t>Neurólogo (1</a:t>
            </a:r>
            <a:r>
              <a:rPr lang="es-EC" sz="1600" b="1" dirty="0" smtClean="0">
                <a:solidFill>
                  <a:srgbClr val="000000"/>
                </a:solidFill>
              </a:rPr>
              <a:t>)</a:t>
            </a: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 smtClean="0">
                <a:solidFill>
                  <a:srgbClr val="000000"/>
                </a:solidFill>
              </a:rPr>
              <a:t>Nutricionistas (2)</a:t>
            </a:r>
            <a:endParaRPr lang="es-EC" sz="1600" b="1" dirty="0">
              <a:solidFill>
                <a:srgbClr val="000000"/>
              </a:solidFill>
            </a:endParaRP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>
                <a:solidFill>
                  <a:srgbClr val="000000"/>
                </a:solidFill>
              </a:rPr>
              <a:t>Médico Intensivista (1)</a:t>
            </a: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>
                <a:solidFill>
                  <a:srgbClr val="000000"/>
                </a:solidFill>
              </a:rPr>
              <a:t>Medicina Interna   (3)</a:t>
            </a: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>
                <a:solidFill>
                  <a:srgbClr val="000000"/>
                </a:solidFill>
              </a:rPr>
              <a:t>Médico Fisiatra (1)</a:t>
            </a: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>
                <a:solidFill>
                  <a:srgbClr val="000000"/>
                </a:solidFill>
              </a:rPr>
              <a:t>Psicólogo (1</a:t>
            </a:r>
            <a:r>
              <a:rPr lang="es-EC" sz="1600" b="1" dirty="0" smtClean="0">
                <a:solidFill>
                  <a:srgbClr val="000000"/>
                </a:solidFill>
              </a:rPr>
              <a:t>)</a:t>
            </a: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 smtClean="0">
                <a:solidFill>
                  <a:srgbClr val="000000"/>
                </a:solidFill>
              </a:rPr>
              <a:t>Oftalmología (1)</a:t>
            </a:r>
            <a:endParaRPr lang="es-EC" sz="1600" b="1" dirty="0">
              <a:solidFill>
                <a:srgbClr val="000000"/>
              </a:solidFill>
            </a:endParaRPr>
          </a:p>
          <a:p>
            <a:pPr marL="177800" lvl="0" indent="-177800" algn="just">
              <a:lnSpc>
                <a:spcPct val="8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EC" sz="1600" b="1" dirty="0">
                <a:solidFill>
                  <a:srgbClr val="000000"/>
                </a:solidFill>
              </a:rPr>
              <a:t>Medicina ocupacional (1</a:t>
            </a:r>
            <a:r>
              <a:rPr lang="es-EC" sz="1600" b="1" dirty="0" smtClean="0">
                <a:solidFill>
                  <a:srgbClr val="000000"/>
                </a:solidFill>
              </a:rPr>
              <a:t>)</a:t>
            </a:r>
          </a:p>
          <a:p>
            <a:pPr lvl="0" algn="just">
              <a:lnSpc>
                <a:spcPct val="80000"/>
              </a:lnSpc>
              <a:spcBef>
                <a:spcPts val="400"/>
              </a:spcBef>
            </a:pPr>
            <a:endParaRPr lang="es-EC" sz="1600" b="1" dirty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  <a:spcBef>
                <a:spcPts val="300"/>
              </a:spcBef>
            </a:pPr>
            <a:endParaRPr lang="es-EC" sz="1400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91072" y="188640"/>
            <a:ext cx="8101408" cy="369332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s-EC" u="none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CARTERA DE SERVICIOS</a:t>
            </a:r>
            <a:endParaRPr lang="es-EC" u="none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4 Gráfico"/>
          <p:cNvGraphicFramePr/>
          <p:nvPr/>
        </p:nvGraphicFramePr>
        <p:xfrm>
          <a:off x="1475656" y="260648"/>
          <a:ext cx="66967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475656" y="16288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s-EC" sz="2400" b="1" dirty="0" smtClean="0">
                <a:solidFill>
                  <a:srgbClr val="FF0000"/>
                </a:solidFill>
              </a:rPr>
              <a:t>Red Pública Integral de Salud.</a:t>
            </a:r>
          </a:p>
          <a:p>
            <a:pPr lvl="1" algn="l">
              <a:lnSpc>
                <a:spcPct val="90000"/>
              </a:lnSpc>
              <a:spcBef>
                <a:spcPts val="500"/>
              </a:spcBef>
            </a:pPr>
            <a:endParaRPr lang="es-EC" sz="2000" b="1" dirty="0" smtClean="0">
              <a:solidFill>
                <a:srgbClr val="000000"/>
              </a:solidFill>
            </a:endParaRPr>
          </a:p>
          <a:p>
            <a:pPr lvl="2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600" b="1" dirty="0" smtClean="0">
                <a:solidFill>
                  <a:srgbClr val="000000"/>
                </a:solidFill>
              </a:rPr>
              <a:t>Red Complementaria.</a:t>
            </a:r>
          </a:p>
          <a:p>
            <a:pPr lvl="3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600" b="1" dirty="0" smtClean="0">
                <a:solidFill>
                  <a:srgbClr val="000000"/>
                </a:solidFill>
              </a:rPr>
              <a:t> Laboratorio Clínico 	155 Usuarios </a:t>
            </a:r>
          </a:p>
          <a:p>
            <a:pPr lvl="3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600" b="1" dirty="0" smtClean="0">
                <a:solidFill>
                  <a:srgbClr val="000000"/>
                </a:solidFill>
              </a:rPr>
              <a:t>Otros Procedimientos 	   43 Usuarios</a:t>
            </a:r>
          </a:p>
          <a:p>
            <a:pPr algn="l">
              <a:lnSpc>
                <a:spcPct val="90000"/>
              </a:lnSpc>
              <a:spcBef>
                <a:spcPts val="500"/>
              </a:spcBef>
            </a:pPr>
            <a:endParaRPr lang="es-EC" sz="2400" b="1" dirty="0" smtClean="0"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  <a:spcBef>
                <a:spcPts val="500"/>
              </a:spcBef>
            </a:pPr>
            <a:r>
              <a:rPr lang="es-EC" sz="2400" b="1" dirty="0" smtClean="0">
                <a:solidFill>
                  <a:srgbClr val="000000"/>
                </a:solidFill>
              </a:rPr>
              <a:t>		</a:t>
            </a:r>
            <a:r>
              <a:rPr lang="es-EC" sz="2400" b="1" dirty="0" smtClean="0">
                <a:solidFill>
                  <a:srgbClr val="FF0000"/>
                </a:solidFill>
              </a:rPr>
              <a:t>Referencias – Contra referencias</a:t>
            </a:r>
            <a:r>
              <a:rPr lang="es-EC" sz="2400" b="1" dirty="0" smtClean="0">
                <a:solidFill>
                  <a:srgbClr val="000000"/>
                </a:solidFill>
              </a:rPr>
              <a:t>.</a:t>
            </a:r>
          </a:p>
          <a:p>
            <a:pPr lvl="2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600" b="1" dirty="0" smtClean="0">
                <a:solidFill>
                  <a:srgbClr val="000000"/>
                </a:solidFill>
              </a:rPr>
              <a:t>Primer Nivel</a:t>
            </a:r>
          </a:p>
          <a:p>
            <a:pPr lvl="2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600" b="1" dirty="0" smtClean="0">
                <a:solidFill>
                  <a:srgbClr val="000000"/>
                </a:solidFill>
              </a:rPr>
              <a:t>Segundo Nivel</a:t>
            </a:r>
          </a:p>
          <a:p>
            <a:pPr lvl="2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C" sz="1600" b="1" dirty="0" smtClean="0">
                <a:solidFill>
                  <a:srgbClr val="000000"/>
                </a:solidFill>
              </a:rPr>
              <a:t>Tercer Nivel</a:t>
            </a:r>
          </a:p>
          <a:p>
            <a:pPr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endParaRPr lang="es-EC" sz="2200" b="1" u="sng" dirty="0" smtClean="0">
              <a:solidFill>
                <a:srgbClr val="0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9592" y="200834"/>
            <a:ext cx="7776864" cy="400110"/>
          </a:xfrm>
          <a:prstGeom prst="rect">
            <a:avLst/>
          </a:prstGeom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u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Servicios mediante el nuevo modelo de atención</a:t>
            </a:r>
            <a:endParaRPr lang="es-EC" sz="2000" u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547664" y="836712"/>
            <a:ext cx="6400800" cy="1752600"/>
          </a:xfrm>
        </p:spPr>
        <p:txBody>
          <a:bodyPr/>
          <a:lstStyle/>
          <a:p>
            <a:pPr lvl="0" algn="just">
              <a:lnSpc>
                <a:spcPct val="90000"/>
              </a:lnSpc>
              <a:spcBef>
                <a:spcPts val="500"/>
              </a:spcBef>
            </a:pPr>
            <a:endParaRPr lang="es-EC" sz="2200" b="1" u="sng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90000"/>
              </a:lnSpc>
              <a:spcBef>
                <a:spcPts val="500"/>
              </a:spcBef>
            </a:pPr>
            <a:r>
              <a:rPr lang="es-EC" sz="2200" b="1" u="sng" dirty="0" smtClean="0">
                <a:solidFill>
                  <a:srgbClr val="000000"/>
                </a:solidFill>
              </a:rPr>
              <a:t>Capacitaciones:</a:t>
            </a:r>
          </a:p>
          <a:p>
            <a:pPr lvl="0" algn="just">
              <a:lnSpc>
                <a:spcPct val="90000"/>
              </a:lnSpc>
              <a:spcBef>
                <a:spcPts val="500"/>
              </a:spcBef>
            </a:pPr>
            <a:endParaRPr lang="es-EC" sz="2200" dirty="0">
              <a:solidFill>
                <a:srgbClr val="000000"/>
              </a:solidFill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s-EC" sz="1800" dirty="0" smtClean="0">
                <a:solidFill>
                  <a:srgbClr val="000000"/>
                </a:solidFill>
              </a:rPr>
              <a:t>Taller </a:t>
            </a:r>
            <a:r>
              <a:rPr lang="es-EC" sz="1800" dirty="0">
                <a:solidFill>
                  <a:srgbClr val="000000"/>
                </a:solidFill>
              </a:rPr>
              <a:t>de Planificación </a:t>
            </a:r>
            <a:r>
              <a:rPr lang="es-EC" sz="1800" dirty="0" smtClean="0">
                <a:solidFill>
                  <a:srgbClr val="000000"/>
                </a:solidFill>
              </a:rPr>
              <a:t>Estratégica para </a:t>
            </a:r>
            <a:r>
              <a:rPr lang="es-EC" sz="1800" dirty="0">
                <a:solidFill>
                  <a:srgbClr val="000000"/>
                </a:solidFill>
              </a:rPr>
              <a:t>la elaboración del PLAN ESTRATEGICO INSTITUCIONAL  2013-2016. </a:t>
            </a:r>
            <a:r>
              <a:rPr lang="es-EC" sz="1800" dirty="0" smtClean="0">
                <a:solidFill>
                  <a:srgbClr val="000000"/>
                </a:solidFill>
              </a:rPr>
              <a:t>El </a:t>
            </a:r>
            <a:r>
              <a:rPr lang="es-EC" sz="1800" dirty="0">
                <a:solidFill>
                  <a:srgbClr val="000000"/>
                </a:solidFill>
              </a:rPr>
              <a:t>Plan Estratégico se encuentra publicado en la página web del hospital: </a:t>
            </a:r>
            <a:r>
              <a:rPr lang="es-EC" sz="1800" u="sng" dirty="0" smtClean="0">
                <a:solidFill>
                  <a:srgbClr val="000000"/>
                </a:solidFill>
                <a:hlinkClick r:id="rId2"/>
              </a:rPr>
              <a:t>www.hospitalgeneralchone.com.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</a:pPr>
            <a:endParaRPr lang="es-EC" sz="1800" dirty="0" smtClean="0">
              <a:solidFill>
                <a:srgbClr val="000000"/>
              </a:solidFill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s-EC" sz="1800" dirty="0" smtClean="0">
                <a:solidFill>
                  <a:srgbClr val="000000"/>
                </a:solidFill>
              </a:rPr>
              <a:t>Nuevo Modelo de Gestión.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s-EC" sz="1800" dirty="0" smtClean="0">
                <a:solidFill>
                  <a:srgbClr val="000000"/>
                </a:solidFill>
              </a:rPr>
              <a:t>Nueva estructura organizacional.</a:t>
            </a:r>
          </a:p>
          <a:p>
            <a:pPr marL="531813" lvl="1" indent="-74613" algn="just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s-EC" sz="1800" dirty="0" smtClean="0">
                <a:solidFill>
                  <a:srgbClr val="000000"/>
                </a:solidFill>
              </a:rPr>
              <a:t>Cultura Organizacional de las 5 “C”.(Clasificación, Organización, Limpieza,   Estandarización y Disciplina).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s-EC" sz="1800" dirty="0" smtClean="0">
                <a:solidFill>
                  <a:srgbClr val="000000"/>
                </a:solidFill>
              </a:rPr>
              <a:t>Registro diario automatizado de Consultas y atenciones Ambulatorias </a:t>
            </a:r>
            <a:r>
              <a:rPr lang="es-EC" sz="1800" b="1" dirty="0" smtClean="0">
                <a:solidFill>
                  <a:srgbClr val="000000"/>
                </a:solidFill>
              </a:rPr>
              <a:t>(</a:t>
            </a:r>
            <a:r>
              <a:rPr lang="es-EC" sz="1800" b="1" dirty="0" err="1" smtClean="0">
                <a:solidFill>
                  <a:srgbClr val="000000"/>
                </a:solidFill>
              </a:rPr>
              <a:t>Rdacaa</a:t>
            </a:r>
            <a:r>
              <a:rPr lang="es-EC" sz="1800" b="1" dirty="0" smtClean="0">
                <a:solidFill>
                  <a:srgbClr val="000000"/>
                </a:solidFill>
              </a:rPr>
              <a:t>)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s-EC" sz="1800" dirty="0" smtClean="0">
                <a:solidFill>
                  <a:srgbClr val="000000"/>
                </a:solidFill>
              </a:rPr>
              <a:t>Programas informáticos de disponibilidad de camas</a:t>
            </a:r>
            <a:r>
              <a:rPr lang="es-EC" sz="1800" b="1" dirty="0" smtClean="0">
                <a:solidFill>
                  <a:srgbClr val="000000"/>
                </a:solidFill>
              </a:rPr>
              <a:t>(</a:t>
            </a:r>
            <a:r>
              <a:rPr lang="es-EC" sz="1800" b="1" dirty="0" err="1" smtClean="0">
                <a:solidFill>
                  <a:srgbClr val="000000"/>
                </a:solidFill>
              </a:rPr>
              <a:t>Hospitalizacion</a:t>
            </a:r>
            <a:r>
              <a:rPr lang="es-EC" sz="1800" b="1" dirty="0" smtClean="0">
                <a:solidFill>
                  <a:srgbClr val="000000"/>
                </a:solidFill>
              </a:rPr>
              <a:t>)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s-EC" sz="1800" dirty="0" smtClean="0">
                <a:solidFill>
                  <a:srgbClr val="000000"/>
                </a:solidFill>
              </a:rPr>
              <a:t>Casa Abierta:</a:t>
            </a:r>
            <a:r>
              <a:rPr lang="es-EC" sz="1800" b="1" dirty="0" smtClean="0">
                <a:solidFill>
                  <a:srgbClr val="000000"/>
                </a:solidFill>
              </a:rPr>
              <a:t> PILDORA DEL DIA DESPUES.</a:t>
            </a:r>
          </a:p>
          <a:p>
            <a:pPr lvl="3" algn="just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</a:pPr>
            <a:endParaRPr lang="es-EC" sz="1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188640"/>
            <a:ext cx="8136904" cy="369332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s-EC" u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ACTIVIDADES REALIZADAS</a:t>
            </a:r>
            <a:endParaRPr lang="es-EC" u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03648" y="116632"/>
          <a:ext cx="7488831" cy="57985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66115"/>
                <a:gridCol w="1533817"/>
                <a:gridCol w="1394056"/>
                <a:gridCol w="1794843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Cursos Talleres y Congresos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Fechas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Lugar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Personal Capacitado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48375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/>
                        <a:t>Revisión </a:t>
                      </a:r>
                      <a:r>
                        <a:rPr lang="es-EC" sz="1200" u="none" strike="noStrike" dirty="0"/>
                        <a:t>plan </a:t>
                      </a:r>
                      <a:r>
                        <a:rPr lang="es-EC" sz="1200" u="none" strike="noStrike" dirty="0" smtClean="0"/>
                        <a:t>estratégico </a:t>
                      </a:r>
                      <a:r>
                        <a:rPr lang="es-EC" sz="1200" u="none" strike="noStrike" dirty="0"/>
                        <a:t>e indicadores GPR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8 de noviembre de 2012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Guayaquil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300512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III Congreso de </a:t>
                      </a:r>
                      <a:r>
                        <a:rPr lang="es-EC" sz="1200" u="none" strike="noStrike" dirty="0" smtClean="0"/>
                        <a:t>Neuropsicología </a:t>
                      </a:r>
                      <a:r>
                        <a:rPr lang="es-EC" sz="1200" u="none" strike="noStrike" dirty="0"/>
                        <a:t>infantil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/>
                        <a:t>14 a 17 de Noviembre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err="1"/>
                        <a:t>Auditorion</a:t>
                      </a:r>
                      <a:r>
                        <a:rPr lang="es-EC" sz="1200" u="none" strike="noStrike" dirty="0"/>
                        <a:t> H. Eugenio Espejo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14659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UPP, Pie </a:t>
                      </a:r>
                      <a:r>
                        <a:rPr lang="es-EC" sz="1200" u="none" strike="noStrike" dirty="0" smtClean="0"/>
                        <a:t>Diabético </a:t>
                      </a:r>
                      <a:r>
                        <a:rPr lang="es-EC" sz="1200" u="none" strike="noStrike" dirty="0"/>
                        <a:t>y heridas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/>
                        <a:t>9 y 10 de Noviembre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/>
                        <a:t>Bahia de Caraquez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/>
                        <a:t>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/>
                        <a:t>Taller de Mejoramiento de calidad Institucional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/>
                        <a:t>15 y 16  de Noviembre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/>
                        <a:t>Crucita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/>
                        <a:t>Programa de Perfeccionamento, Capacitacion y D. Profesional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19 Nov. Al 7 de Dic/2012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SECAP Manta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14659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Taller de Sive Alerta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21 al 23 de Noviembre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Hospital Alfredo Val. Gquil.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Curso de Laparocospia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3 al 7  de Diciembre 2012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Cuenca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Jornada de </a:t>
                      </a:r>
                      <a:r>
                        <a:rPr lang="es-EC" sz="1200" u="none" strike="noStrike" dirty="0" smtClean="0"/>
                        <a:t>Capacitación </a:t>
                      </a:r>
                      <a:r>
                        <a:rPr lang="es-EC" sz="1200" u="none" strike="noStrike" dirty="0"/>
                        <a:t>Sobre Manejo de ACC. Ofidico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21 de Noviembre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Manta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14659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Taller de Software de </a:t>
                      </a:r>
                      <a:r>
                        <a:rPr lang="es-EC" sz="1200" u="none" strike="noStrike" dirty="0" smtClean="0"/>
                        <a:t>Gestión </a:t>
                      </a:r>
                      <a:r>
                        <a:rPr lang="es-EC" sz="1200" u="none" strike="noStrike" dirty="0"/>
                        <a:t>de Camas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21 de Noviembre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DPSM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Taller Sistema de </a:t>
                      </a:r>
                      <a:r>
                        <a:rPr lang="es-EC" sz="1200" u="none" strike="noStrike" dirty="0" smtClean="0"/>
                        <a:t>Referencia </a:t>
                      </a:r>
                      <a:r>
                        <a:rPr lang="es-EC" sz="1200" u="none" strike="noStrike" dirty="0"/>
                        <a:t>y Contra Referencia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26 al 27 de Noviembre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Auditorio Iglesia Mormones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Taller de </a:t>
                      </a:r>
                      <a:r>
                        <a:rPr lang="es-EC" sz="1200" u="none" strike="noStrike" dirty="0" smtClean="0"/>
                        <a:t>Capacitación Implantación </a:t>
                      </a:r>
                      <a:r>
                        <a:rPr lang="es-EC" sz="1200" u="none" strike="noStrike" dirty="0"/>
                        <a:t>de Subsistema de Vig. Epide.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25 de Enero de 2013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DPS Guayaquil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14659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Taller PAC. GPR 2013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1 de Febrero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smtClean="0"/>
                        <a:t>Auditorio </a:t>
                      </a:r>
                      <a:r>
                        <a:rPr lang="es-EC" sz="1200" u="none" strike="noStrike" dirty="0"/>
                        <a:t>INH Guayaquil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14659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/>
                        <a:t>Capacitación </a:t>
                      </a:r>
                      <a:r>
                        <a:rPr lang="es-EC" sz="1200" u="none" strike="noStrike" dirty="0"/>
                        <a:t>RDACAA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1 de Febrero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Lab. Cano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Taller de Compras Publicas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31 de Enero al 01 de Feb.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Guayaquil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Taller de </a:t>
                      </a:r>
                      <a:r>
                        <a:rPr lang="es-EC" sz="1200" u="none" strike="noStrike" dirty="0" smtClean="0"/>
                        <a:t>Formación </a:t>
                      </a:r>
                      <a:r>
                        <a:rPr lang="es-EC" sz="1200" u="none" strike="noStrike" dirty="0"/>
                        <a:t>de Medico, Consultores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6 al 8  de Febrero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Crucita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  <a:tr h="14659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Taller UGP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7 y 8 de de Febrero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Santo Domingo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0" marR="5590" marT="5590" marB="0" anchor="b"/>
                </a:tc>
              </a:tr>
            </a:tbl>
          </a:graphicData>
        </a:graphic>
      </p:graphicFrame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75655" y="332654"/>
          <a:ext cx="7344815" cy="5276891"/>
        </p:xfrm>
        <a:graphic>
          <a:graphicData uri="http://schemas.openxmlformats.org/drawingml/2006/table">
            <a:tbl>
              <a:tblPr/>
              <a:tblGrid>
                <a:gridCol w="2712920"/>
                <a:gridCol w="1504321"/>
                <a:gridCol w="1841830"/>
                <a:gridCol w="1285744"/>
              </a:tblGrid>
              <a:tr h="4643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Cursos Talleres y Congresos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Fechas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Lugar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Personal Capacitado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5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Normas de Protocolo de Violencia Sexual y de Genero por Ciclos de Vida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de julio 2012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Hospital el Carmen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5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Seminario internacional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metabólico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Neonatal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 de julio del 2012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Hotel Howard Johnson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2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Curso Taller Riesgo en el Trabajo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 de julio 2012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Biblioteca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Municipal Chone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5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Taller de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Capacitación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al Personal de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nutrición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 y 31 de julio de 2012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Salón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 Eventos Momentos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5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II Curso internacional de Ultrasonido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 al 11 de Agosto de 2012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Cuenca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5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Taller de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Planificación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 talento Humano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 y 21 de agosto de 2012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Iglesia Santos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últimos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Timpos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5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Planificación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Talento humano 2012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 y 21 de agosto de 2012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DPSM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2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Capacitación Gestión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del Talento humano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 y 15 de Agosto 2012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SERFOINT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5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Taller Zonal de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Información 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 Autoridades y Equipos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Técnicos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 Salud 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 y 21 de agosto de 2012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5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Seminario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Taller de Seguridad Industrial y Salud Ocupacional 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 de septiembre 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Recepciones Maykito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5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Taller de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Suscripción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del Plan anual Comprometido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 de Agosto de 2012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Quito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2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Taller de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implementación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del SIITH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 de Septiembre 2012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Quito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5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Capacitación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del Programa REDATAM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 y 14 de Septiembre 2012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Lab. Cano Utm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msp</Template>
  <TotalTime>10727</TotalTime>
  <Words>1148</Words>
  <Application>Microsoft Office PowerPoint</Application>
  <PresentationFormat>Presentación en pantalla (4:3)</PresentationFormat>
  <Paragraphs>343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39</vt:i4>
      </vt:variant>
    </vt:vector>
  </HeadingPairs>
  <TitlesOfParts>
    <vt:vector size="42" baseType="lpstr">
      <vt:lpstr>msp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LOGROS ALCANZADOS EN EL AREA DE  INFORMATICA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bpertuz</dc:creator>
  <cp:lastModifiedBy>proveeduria1</cp:lastModifiedBy>
  <cp:revision>443</cp:revision>
  <cp:lastPrinted>2012-06-21T18:54:17Z</cp:lastPrinted>
  <dcterms:created xsi:type="dcterms:W3CDTF">2008-09-09T16:00:15Z</dcterms:created>
  <dcterms:modified xsi:type="dcterms:W3CDTF">2013-08-05T17:34:56Z</dcterms:modified>
</cp:coreProperties>
</file>